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648" r:id="rId1"/>
  </p:sldMasterIdLst>
  <p:notesMasterIdLst>
    <p:notesMasterId r:id="rId57"/>
  </p:notesMasterIdLst>
  <p:sldIdLst>
    <p:sldId id="257" r:id="rId2"/>
    <p:sldId id="258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286" r:id="rId56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52" d="100"/>
          <a:sy n="52" d="100"/>
        </p:scale>
        <p:origin x="-51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5" Type="http://schemas.openxmlformats.org/officeDocument/2006/relationships/image" Target="../media/image48.emf"/><Relationship Id="rId4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9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4A47393-4F72-4088-B38E-C1E5D6F7FF8A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40A114-3ED4-4079-BD66-D229787543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443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193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C4CD9-BA4E-2648-951E-64433B33BA8E}" type="slidenum">
              <a:rPr lang="en-US"/>
              <a:pPr/>
              <a:t>38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6244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6DFF1-9116-AF4F-867B-6BBCBB66B087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8534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85FA3-EBFB-D34B-9996-7D5CC492623D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9160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A2A24-84B8-3B4F-9DBF-9D6A6989DA5B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4005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0A59B-FB9B-47BD-AA1F-C4FB2D54761E}" type="slidenum">
              <a:rPr lang="en-US"/>
              <a:pPr/>
              <a:t>46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40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03284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3755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7796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50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1818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51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980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9039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52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56472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53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580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54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9793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55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78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E5608-FE50-E24F-8275-CBCB1B9D57D2}" type="slidenum">
              <a:rPr lang="en-US"/>
              <a:pPr/>
              <a:t>11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083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91F96-527E-6441-A843-8A88AC0B95F6}" type="slidenum">
              <a:rPr lang="en-US"/>
              <a:pPr/>
              <a:t>12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3839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5BE99-D5D5-3043-AD6A-9C11185D8C1E}" type="slidenum">
              <a:rPr lang="en-US"/>
              <a:pPr/>
              <a:t>13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469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863A6-D4DA-5F45-A84C-3A772E921487}" type="slidenum">
              <a:rPr lang="en-US"/>
              <a:pPr/>
              <a:t>14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0304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FA32B-E210-8145-B59A-10D65AE067CA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807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C4CD9-BA4E-2648-951E-64433B33BA8E}" type="slidenum">
              <a:rPr lang="en-US"/>
              <a:pPr/>
              <a:t>36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0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C4CD9-BA4E-2648-951E-64433B33BA8E}" type="slidenum">
              <a:rPr lang="en-US"/>
              <a:pPr/>
              <a:t>37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279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245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7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9905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CA9F7AF-2146-4AAA-A4EB-D79737B735FB}" type="datetime1">
              <a:rPr lang="sv-SE" smtClean="0"/>
              <a:pPr/>
              <a:t>2018-12-04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fld id="{66C9229C-E77C-C74D-8AE6-C93F5C7D41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1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070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734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672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646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343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839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961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7915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147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7.w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4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2.e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6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7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7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image" Target="../media/image83.gi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8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8.wmf"/><Relationship Id="rId11" Type="http://schemas.openxmlformats.org/officeDocument/2006/relationships/image" Target="../media/image81.png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7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4.w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7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image" Target="../media/image81.png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79.bin"/><Relationship Id="rId9" Type="http://schemas.openxmlformats.org/officeDocument/2006/relationships/image" Target="../media/image8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92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90.wmf"/><Relationship Id="rId1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95.wmf"/><Relationship Id="rId4" Type="http://schemas.openxmlformats.org/officeDocument/2006/relationships/image" Target="../media/image81.png"/><Relationship Id="rId9" Type="http://schemas.openxmlformats.org/officeDocument/2006/relationships/oleObject" Target="../embeddings/oleObject8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oleObject" Target="../embeddings/oleObject95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00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2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99.wmf"/><Relationship Id="rId4" Type="http://schemas.openxmlformats.org/officeDocument/2006/relationships/image" Target="../media/image81.png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10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3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9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108.wmf"/><Relationship Id="rId3" Type="http://schemas.openxmlformats.org/officeDocument/2006/relationships/image" Target="../media/image82.png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0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107.wmf"/><Relationship Id="rId5" Type="http://schemas.openxmlformats.org/officeDocument/2006/relationships/image" Target="../media/image104.wmf"/><Relationship Id="rId15" Type="http://schemas.openxmlformats.org/officeDocument/2006/relationships/image" Target="../media/image109.wmf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8.bin"/><Relationship Id="rId9" Type="http://schemas.openxmlformats.org/officeDocument/2006/relationships/image" Target="../media/image106.wmf"/><Relationship Id="rId14" Type="http://schemas.openxmlformats.org/officeDocument/2006/relationships/oleObject" Target="../embeddings/oleObject103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05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0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10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6.w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109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image" Target="../media/image83.gif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11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Microsoft_Word_97_-_2003_Document1.doc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1371601"/>
            <a:ext cx="6096000" cy="3766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Chemical Reaction Engineering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Salah N.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Farhan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Senior lecturer. Chem. Eng. Dept.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College of Engineering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 of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Diyala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/>
          <p:cNvGraphicFramePr>
            <a:graphicFrameLocks noChangeAspect="1"/>
          </p:cNvGraphicFramePr>
          <p:nvPr>
            <p:extLst/>
          </p:nvPr>
        </p:nvGraphicFramePr>
        <p:xfrm>
          <a:off x="4769578" y="5375634"/>
          <a:ext cx="2429509" cy="1112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Equation" r:id="rId3" imgW="1002865" imgH="457002" progId="Equation.3">
                  <p:embed/>
                </p:oleObj>
              </mc:Choice>
              <mc:Fallback>
                <p:oleObj name="Equation" r:id="rId3" imgW="1002865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9578" y="5375634"/>
                        <a:ext cx="2429509" cy="11122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/>
          <p:cNvSpPr/>
          <p:nvPr/>
        </p:nvSpPr>
        <p:spPr>
          <a:xfrm>
            <a:off x="2460626" y="849868"/>
            <a:ext cx="6598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ea typeface="MS PGothic" pitchFamily="34" charset="-128"/>
                <a:cs typeface="Arial" pitchFamily="34" charset="0"/>
              </a:rPr>
              <a:t>Net </a:t>
            </a:r>
            <a:r>
              <a:rPr lang="en-US" sz="28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Rates: </a:t>
            </a:r>
            <a:r>
              <a:rPr lang="en-US" sz="2800" dirty="0">
                <a:latin typeface="Arial" pitchFamily="34" charset="0"/>
                <a:ea typeface="MS PGothic" pitchFamily="34" charset="-128"/>
                <a:cs typeface="Arial" pitchFamily="34" charset="0"/>
              </a:rPr>
              <a:t>Rate of Formation of Product</a:t>
            </a:r>
            <a:endParaRPr lang="sv-SE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14"/>
          <p:cNvGrpSpPr/>
          <p:nvPr/>
        </p:nvGrpSpPr>
        <p:grpSpPr>
          <a:xfrm>
            <a:off x="4056522" y="1603446"/>
            <a:ext cx="5853528" cy="654650"/>
            <a:chOff x="2532522" y="1487982"/>
            <a:chExt cx="5853528" cy="654650"/>
          </a:xfrm>
        </p:grpSpPr>
        <p:graphicFrame>
          <p:nvGraphicFramePr>
            <p:cNvPr id="3" name="Object 3"/>
            <p:cNvGraphicFramePr>
              <a:graphicFrameLocks noChangeAspect="1"/>
            </p:cNvGraphicFramePr>
            <p:nvPr/>
          </p:nvGraphicFramePr>
          <p:xfrm>
            <a:off x="2532522" y="1599035"/>
            <a:ext cx="3428541" cy="543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0" name="Equation" r:id="rId5" imgW="1409700" imgH="228600" progId="Equation.3">
                    <p:embed/>
                  </p:oleObj>
                </mc:Choice>
                <mc:Fallback>
                  <p:oleObj name="Equation" r:id="rId5" imgW="14097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2522" y="1599035"/>
                          <a:ext cx="3428541" cy="5435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7794221" y="1487982"/>
              <a:ext cx="59182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(4)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upp 13"/>
          <p:cNvGrpSpPr/>
          <p:nvPr/>
        </p:nvGrpSpPr>
        <p:grpSpPr>
          <a:xfrm>
            <a:off x="4083050" y="3381832"/>
            <a:ext cx="5840508" cy="694869"/>
            <a:chOff x="2545542" y="2326957"/>
            <a:chExt cx="5840508" cy="694869"/>
          </a:xfrm>
        </p:grpSpPr>
        <p:graphicFrame>
          <p:nvGraphicFramePr>
            <p:cNvPr id="4" name="Object 4"/>
            <p:cNvGraphicFramePr>
              <a:graphicFrameLocks noChangeAspect="1"/>
            </p:cNvGraphicFramePr>
            <p:nvPr/>
          </p:nvGraphicFramePr>
          <p:xfrm>
            <a:off x="2545542" y="2386826"/>
            <a:ext cx="44069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1" name="Equation" r:id="rId7" imgW="1752600" imgH="254000" progId="Equation.3">
                    <p:embed/>
                  </p:oleObj>
                </mc:Choice>
                <mc:Fallback>
                  <p:oleObj name="Equation" r:id="rId7" imgW="17526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5542" y="2386826"/>
                          <a:ext cx="4406900" cy="635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ktangel 9"/>
            <p:cNvSpPr/>
            <p:nvPr/>
          </p:nvSpPr>
          <p:spPr>
            <a:xfrm>
              <a:off x="7794221" y="2326957"/>
              <a:ext cx="59182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(5)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upp 12"/>
          <p:cNvGrpSpPr/>
          <p:nvPr/>
        </p:nvGrpSpPr>
        <p:grpSpPr>
          <a:xfrm>
            <a:off x="4126354" y="4338433"/>
            <a:ext cx="5783696" cy="580868"/>
            <a:chOff x="2672631" y="3608864"/>
            <a:chExt cx="5783696" cy="580868"/>
          </a:xfrm>
        </p:grpSpPr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2672631" y="3608864"/>
            <a:ext cx="4363595" cy="5808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2" name="Equation" r:id="rId9" imgW="1790700" imgH="241300" progId="Equation.3">
                    <p:embed/>
                  </p:oleObj>
                </mc:Choice>
                <mc:Fallback>
                  <p:oleObj name="Equation" r:id="rId9" imgW="17907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2631" y="3608864"/>
                          <a:ext cx="4363595" cy="5808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ktangel 10"/>
            <p:cNvSpPr/>
            <p:nvPr/>
          </p:nvSpPr>
          <p:spPr>
            <a:xfrm>
              <a:off x="7864498" y="3697288"/>
              <a:ext cx="59182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(6)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upp 15"/>
          <p:cNvGrpSpPr/>
          <p:nvPr/>
        </p:nvGrpSpPr>
        <p:grpSpPr>
          <a:xfrm>
            <a:off x="2127504" y="5130801"/>
            <a:ext cx="2343676" cy="529563"/>
            <a:chOff x="936625" y="4489609"/>
            <a:chExt cx="2343676" cy="529563"/>
          </a:xfrm>
        </p:grpSpPr>
        <p:graphicFrame>
          <p:nvGraphicFramePr>
            <p:cNvPr id="7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2677732" y="4514316"/>
            <a:ext cx="602569" cy="504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3" name="Equation" r:id="rId11" imgW="253780" imgH="215713" progId="Equation.3">
                    <p:embed/>
                  </p:oleObj>
                </mc:Choice>
                <mc:Fallback>
                  <p:oleObj name="Equation" r:id="rId11" imgW="253780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7732" y="4514316"/>
                          <a:ext cx="602569" cy="5048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ktangel 11"/>
            <p:cNvSpPr/>
            <p:nvPr/>
          </p:nvSpPr>
          <p:spPr>
            <a:xfrm>
              <a:off x="936625" y="4489609"/>
              <a:ext cx="185499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Solving for 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ktangel 18"/>
          <p:cNvSpPr/>
          <p:nvPr/>
        </p:nvSpPr>
        <p:spPr>
          <a:xfrm>
            <a:off x="1856477" y="2699657"/>
            <a:ext cx="7663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ea typeface="Arial" charset="0"/>
                <a:cs typeface="Arial" pitchFamily="34" charset="0"/>
              </a:rPr>
              <a:t>Pseudo Steady State Hypothesis 		r*</a:t>
            </a:r>
            <a:r>
              <a:rPr lang="en-US" sz="2800" baseline="-25000" dirty="0">
                <a:latin typeface="Arial" pitchFamily="34" charset="0"/>
                <a:ea typeface="Arial" charset="0"/>
                <a:cs typeface="Arial" pitchFamily="34" charset="0"/>
              </a:rPr>
              <a:t>A</a:t>
            </a:r>
            <a:r>
              <a:rPr lang="en-US" sz="2800" dirty="0">
                <a:latin typeface="Arial" pitchFamily="34" charset="0"/>
                <a:ea typeface="Arial" charset="0"/>
                <a:cs typeface="Arial" pitchFamily="34" charset="0"/>
              </a:rPr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28590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5"/>
          <p:cNvGrpSpPr/>
          <p:nvPr/>
        </p:nvGrpSpPr>
        <p:grpSpPr>
          <a:xfrm>
            <a:off x="2460624" y="830264"/>
            <a:ext cx="7430984" cy="1857225"/>
            <a:chOff x="936624" y="830263"/>
            <a:chExt cx="7430984" cy="1857225"/>
          </a:xfrm>
        </p:grpSpPr>
        <p:sp>
          <p:nvSpPr>
            <p:cNvPr id="8" name="Rektangel 7"/>
            <p:cNvSpPr/>
            <p:nvPr/>
          </p:nvSpPr>
          <p:spPr>
            <a:xfrm>
              <a:off x="936624" y="830263"/>
              <a:ext cx="7292975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0" hangingPunct="0">
                <a:lnSpc>
                  <a:spcPct val="110000"/>
                </a:lnSpc>
                <a:tabLst>
                  <a:tab pos="458788" algn="l"/>
                  <a:tab pos="3201988" algn="ctr"/>
                  <a:tab pos="6916738" algn="r"/>
                </a:tabLst>
              </a:pP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Substituting for          in Equation (4) the </a:t>
              </a:r>
              <a:r>
                <a:rPr lang="en-US" sz="2800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</a:t>
              </a: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 of formation of B is</a:t>
              </a:r>
              <a:endParaRPr lang="en-US" sz="2600" b="1" dirty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graphicFrame>
          <p:nvGraphicFramePr>
            <p:cNvPr id="65539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3471863" y="943041"/>
            <a:ext cx="558800" cy="359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3" name="Equation" r:id="rId4" imgW="355600" imgH="228600" progId="Equation.3">
                    <p:embed/>
                  </p:oleObj>
                </mc:Choice>
                <mc:Fallback>
                  <p:oleObj name="Equation" r:id="rId4" imgW="355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1863" y="943041"/>
                          <a:ext cx="558800" cy="359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upp 11"/>
            <p:cNvGrpSpPr/>
            <p:nvPr/>
          </p:nvGrpSpPr>
          <p:grpSpPr>
            <a:xfrm>
              <a:off x="3338285" y="1545802"/>
              <a:ext cx="5029323" cy="1141686"/>
              <a:chOff x="3338285" y="1391850"/>
              <a:chExt cx="5029323" cy="1141686"/>
            </a:xfrm>
          </p:grpSpPr>
          <p:graphicFrame>
            <p:nvGraphicFramePr>
              <p:cNvPr id="65540" name="Object 4"/>
              <p:cNvGraphicFramePr>
                <a:graphicFrameLocks noChangeAspect="1"/>
              </p:cNvGraphicFramePr>
              <p:nvPr/>
            </p:nvGraphicFramePr>
            <p:xfrm>
              <a:off x="3338285" y="1391850"/>
              <a:ext cx="2293257" cy="11416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24" name="Equation" r:id="rId6" imgW="914400" imgH="457200" progId="Equation.3">
                      <p:embed/>
                    </p:oleObj>
                  </mc:Choice>
                  <mc:Fallback>
                    <p:oleObj name="Equation" r:id="rId6" imgW="914400" imgH="457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38285" y="1391850"/>
                            <a:ext cx="2293257" cy="114168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Rektangel 9"/>
              <p:cNvSpPr/>
              <p:nvPr/>
            </p:nvSpPr>
            <p:spPr>
              <a:xfrm>
                <a:off x="7775779" y="1611503"/>
                <a:ext cx="59182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(8)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65542" name="Object 6"/>
          <p:cNvGraphicFramePr>
            <a:graphicFrameLocks noChangeAspect="1"/>
          </p:cNvGraphicFramePr>
          <p:nvPr>
            <p:extLst/>
          </p:nvPr>
        </p:nvGraphicFramePr>
        <p:xfrm>
          <a:off x="5424342" y="4293889"/>
          <a:ext cx="1295772" cy="960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Equation" r:id="rId8" imgW="533169" imgH="393529" progId="Equation.3">
                  <p:embed/>
                </p:oleObj>
              </mc:Choice>
              <mc:Fallback>
                <p:oleObj name="Equation" r:id="rId8" imgW="53316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342" y="4293889"/>
                        <a:ext cx="1295772" cy="9602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p 13"/>
          <p:cNvGrpSpPr/>
          <p:nvPr/>
        </p:nvGrpSpPr>
        <p:grpSpPr>
          <a:xfrm>
            <a:off x="2460624" y="2998805"/>
            <a:ext cx="4454526" cy="1063609"/>
            <a:chOff x="936624" y="2998804"/>
            <a:chExt cx="4454526" cy="1063609"/>
          </a:xfrm>
        </p:grpSpPr>
        <p:graphicFrame>
          <p:nvGraphicFramePr>
            <p:cNvPr id="65541" name="Object 5"/>
            <p:cNvGraphicFramePr>
              <a:graphicFrameLocks noChangeAspect="1"/>
            </p:cNvGraphicFramePr>
            <p:nvPr/>
          </p:nvGraphicFramePr>
          <p:xfrm>
            <a:off x="3751263" y="3652838"/>
            <a:ext cx="1639887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6" name="Equation" r:id="rId10" imgW="710891" imgH="177723" progId="Equation.3">
                    <p:embed/>
                  </p:oleObj>
                </mc:Choice>
                <mc:Fallback>
                  <p:oleObj name="Equation" r:id="rId10" imgW="710891" imgH="17772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1263" y="3652838"/>
                          <a:ext cx="1639887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936624" y="2998804"/>
              <a:ext cx="33586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Relative </a:t>
              </a:r>
              <a:r>
                <a:rPr lang="en-US" sz="2800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rates</a:t>
              </a: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 overall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upp 12"/>
          <p:cNvGrpSpPr/>
          <p:nvPr/>
        </p:nvGrpSpPr>
        <p:grpSpPr>
          <a:xfrm>
            <a:off x="4560777" y="5421194"/>
            <a:ext cx="5238559" cy="957272"/>
            <a:chOff x="3036776" y="5421194"/>
            <a:chExt cx="5238559" cy="957272"/>
          </a:xfrm>
        </p:grpSpPr>
        <p:graphicFrame>
          <p:nvGraphicFramePr>
            <p:cNvPr id="65543" name="Object 7"/>
            <p:cNvGraphicFramePr>
              <a:graphicFrameLocks noChangeAspect="1"/>
            </p:cNvGraphicFramePr>
            <p:nvPr/>
          </p:nvGraphicFramePr>
          <p:xfrm>
            <a:off x="3036776" y="5421194"/>
            <a:ext cx="2914081" cy="957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7" name="Equation" r:id="rId12" imgW="1384300" imgH="457200" progId="Equation.3">
                    <p:embed/>
                  </p:oleObj>
                </mc:Choice>
                <mc:Fallback>
                  <p:oleObj name="Equation" r:id="rId12" imgW="13843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6776" y="5421194"/>
                          <a:ext cx="2914081" cy="957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ktangel 10"/>
            <p:cNvSpPr/>
            <p:nvPr/>
          </p:nvSpPr>
          <p:spPr>
            <a:xfrm>
              <a:off x="7683506" y="5581923"/>
              <a:ext cx="59182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(9)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229C-E77C-C74D-8AE6-C93F5C7D4140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590800" y="1676401"/>
            <a:ext cx="7162800" cy="252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 eaLnBrk="0" hangingPunct="0">
              <a:lnSpc>
                <a:spcPct val="110000"/>
              </a:lnSpc>
              <a:tabLst>
                <a:tab pos="458788" algn="l"/>
                <a:tab pos="3201988" algn="ctr"/>
                <a:tab pos="6916738" algn="r"/>
              </a:tabLst>
            </a:pPr>
            <a:endParaRPr lang="en-US" sz="1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 eaLnBrk="0" hangingPunct="0">
              <a:lnSpc>
                <a:spcPct val="110000"/>
              </a:lnSpc>
              <a:tabLst>
                <a:tab pos="458788" algn="l"/>
                <a:tab pos="3201988" algn="ctr"/>
                <a:tab pos="6916738" algn="r"/>
              </a:tabLst>
            </a:pPr>
            <a:endParaRPr lang="en-US" sz="1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 eaLnBrk="0" hangingPunct="0">
              <a:lnSpc>
                <a:spcPct val="110000"/>
              </a:lnSpc>
              <a:tabLst>
                <a:tab pos="458788" algn="l"/>
                <a:tab pos="3201988" algn="ctr"/>
                <a:tab pos="6916738" algn="r"/>
              </a:tabLst>
            </a:pP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	</a:t>
            </a:r>
          </a:p>
          <a:p>
            <a:pPr algn="just" eaLnBrk="0" hangingPunct="0">
              <a:lnSpc>
                <a:spcPct val="110000"/>
              </a:lnSpc>
              <a:tabLst>
                <a:tab pos="458788" algn="l"/>
                <a:tab pos="3201988" algn="ctr"/>
                <a:tab pos="6916738" algn="r"/>
              </a:tabLst>
            </a:pPr>
            <a:endParaRPr lang="en-US" sz="1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 eaLnBrk="0" hangingPunct="0">
              <a:lnSpc>
                <a:spcPct val="110000"/>
              </a:lnSpc>
              <a:tabLst>
                <a:tab pos="458788" algn="l"/>
                <a:tab pos="3201988" algn="ctr"/>
                <a:tab pos="6916738" algn="r"/>
              </a:tabLst>
            </a:pP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			</a:t>
            </a:r>
          </a:p>
          <a:p>
            <a:pPr algn="just" eaLnBrk="0" hangingPunct="0">
              <a:lnSpc>
                <a:spcPct val="110000"/>
              </a:lnSpc>
              <a:tabLst>
                <a:tab pos="458788" algn="l"/>
                <a:tab pos="3201988" algn="ctr"/>
                <a:tab pos="6916738" algn="r"/>
              </a:tabLst>
            </a:pPr>
            <a:endParaRPr lang="en-US" sz="1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 eaLnBrk="0" hangingPunct="0">
              <a:lnSpc>
                <a:spcPct val="110000"/>
              </a:lnSpc>
              <a:tabLst>
                <a:tab pos="458788" algn="l"/>
                <a:tab pos="3201988" algn="ctr"/>
                <a:tab pos="6916738" algn="r"/>
              </a:tabLst>
            </a:pP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	</a:t>
            </a:r>
          </a:p>
          <a:p>
            <a:pPr algn="just" eaLnBrk="0" hangingPunct="0">
              <a:lnSpc>
                <a:spcPct val="110000"/>
              </a:lnSpc>
              <a:tabLst>
                <a:tab pos="458788" algn="l"/>
                <a:tab pos="3201988" algn="ctr"/>
                <a:tab pos="6916738" algn="r"/>
              </a:tabLst>
            </a:pPr>
            <a:endParaRPr lang="en-US" sz="1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 eaLnBrk="0" hangingPunct="0">
              <a:lnSpc>
                <a:spcPct val="110000"/>
              </a:lnSpc>
              <a:tabLst>
                <a:tab pos="458788" algn="l"/>
                <a:tab pos="3201988" algn="ctr"/>
                <a:tab pos="6916738" algn="r"/>
              </a:tabLst>
            </a:pPr>
            <a:endParaRPr lang="en-US" sz="1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2" name="Grupp 10"/>
          <p:cNvGrpSpPr/>
          <p:nvPr/>
        </p:nvGrpSpPr>
        <p:grpSpPr>
          <a:xfrm>
            <a:off x="2460625" y="830263"/>
            <a:ext cx="7754921" cy="972574"/>
            <a:chOff x="936624" y="830263"/>
            <a:chExt cx="7754921" cy="972574"/>
          </a:xfrm>
        </p:grpSpPr>
        <p:sp>
          <p:nvSpPr>
            <p:cNvPr id="7" name="Rektangel 6"/>
            <p:cNvSpPr/>
            <p:nvPr/>
          </p:nvSpPr>
          <p:spPr>
            <a:xfrm>
              <a:off x="936624" y="830263"/>
              <a:ext cx="7754921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10000"/>
                </a:lnSpc>
                <a:tabLst>
                  <a:tab pos="458788" algn="l"/>
                  <a:tab pos="3201988" algn="ctr"/>
                  <a:tab pos="6916738" algn="r"/>
                </a:tabLst>
              </a:pP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For high concentrations of A, we can neglect     in the denominator with respect to </a:t>
              </a:r>
            </a:p>
          </p:txBody>
        </p:sp>
        <p:graphicFrame>
          <p:nvGraphicFramePr>
            <p:cNvPr id="66563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7639635" y="877435"/>
            <a:ext cx="360363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6" name="Equation" r:id="rId4" imgW="177646" imgH="228402" progId="Equation.3">
                    <p:embed/>
                  </p:oleObj>
                </mc:Choice>
                <mc:Fallback>
                  <p:oleObj name="Equation" r:id="rId4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9635" y="877435"/>
                          <a:ext cx="360363" cy="479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64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5723382" y="1338942"/>
            <a:ext cx="638175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7" name="Equation" r:id="rId6" imgW="330057" imgH="215806" progId="">
                    <p:embed/>
                  </p:oleObj>
                </mc:Choice>
                <mc:Fallback>
                  <p:oleObj name="Equation" r:id="rId6" imgW="330057" imgH="2158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3382" y="1338942"/>
                          <a:ext cx="638175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 9"/>
          <p:cNvGrpSpPr/>
          <p:nvPr/>
        </p:nvGrpSpPr>
        <p:grpSpPr>
          <a:xfrm>
            <a:off x="2576286" y="1856015"/>
            <a:ext cx="4273274" cy="1189508"/>
            <a:chOff x="1052285" y="1775089"/>
            <a:chExt cx="4273274" cy="1189508"/>
          </a:xfrm>
        </p:grpSpPr>
        <p:graphicFrame>
          <p:nvGraphicFramePr>
            <p:cNvPr id="66565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3607695" y="1775089"/>
            <a:ext cx="1717864" cy="579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8" name="Equation" r:id="rId8" imgW="698400" imgH="228600" progId="Equation.3">
                    <p:embed/>
                  </p:oleObj>
                </mc:Choice>
                <mc:Fallback>
                  <p:oleObj name="Equation" r:id="rId8" imgW="698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7695" y="1775089"/>
                          <a:ext cx="1717864" cy="5792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1052285" y="2441377"/>
              <a:ext cx="41072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and the </a:t>
              </a:r>
              <a:r>
                <a:rPr lang="en-US" sz="2800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 </a:t>
              </a: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becomes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ktangel 8"/>
          <p:cNvSpPr/>
          <p:nvPr/>
        </p:nvSpPr>
        <p:spPr>
          <a:xfrm>
            <a:off x="5235978" y="4313202"/>
            <a:ext cx="32271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>
                <a:latin typeface="Arial" pitchFamily="34" charset="0"/>
                <a:ea typeface="MS PGothic" pitchFamily="34" charset="-128"/>
                <a:cs typeface="Arial" pitchFamily="34" charset="0"/>
              </a:rPr>
              <a:t>(apparent first order)</a:t>
            </a:r>
            <a:endParaRPr lang="sv-SE" sz="26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 12"/>
          <p:cNvGrpSpPr/>
          <p:nvPr/>
        </p:nvGrpSpPr>
        <p:grpSpPr>
          <a:xfrm>
            <a:off x="5128068" y="3195829"/>
            <a:ext cx="5166450" cy="1117372"/>
            <a:chOff x="3604068" y="3195829"/>
            <a:chExt cx="5166450" cy="1117372"/>
          </a:xfrm>
        </p:grpSpPr>
        <p:graphicFrame>
          <p:nvGraphicFramePr>
            <p:cNvPr id="66566" name="Object 6"/>
            <p:cNvGraphicFramePr>
              <a:graphicFrameLocks noChangeAspect="1"/>
            </p:cNvGraphicFramePr>
            <p:nvPr/>
          </p:nvGraphicFramePr>
          <p:xfrm>
            <a:off x="3604068" y="3195829"/>
            <a:ext cx="3406332" cy="1117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9" name="Equation" r:id="rId10" imgW="1358310" imgH="431613" progId="Equation.3">
                    <p:embed/>
                  </p:oleObj>
                </mc:Choice>
                <mc:Fallback>
                  <p:oleObj name="Equation" r:id="rId10" imgW="1358310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4068" y="3195829"/>
                          <a:ext cx="3406332" cy="11173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ktangel 11"/>
            <p:cNvSpPr/>
            <p:nvPr/>
          </p:nvSpPr>
          <p:spPr>
            <a:xfrm>
              <a:off x="7992741" y="3390512"/>
              <a:ext cx="77777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(10)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229C-E77C-C74D-8AE6-C93F5C7D4140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9"/>
          <p:cNvGrpSpPr/>
          <p:nvPr/>
        </p:nvGrpSpPr>
        <p:grpSpPr>
          <a:xfrm>
            <a:off x="2460625" y="830263"/>
            <a:ext cx="7702315" cy="1462882"/>
            <a:chOff x="936624" y="830263"/>
            <a:chExt cx="7702315" cy="1008350"/>
          </a:xfrm>
        </p:grpSpPr>
        <p:graphicFrame>
          <p:nvGraphicFramePr>
            <p:cNvPr id="67587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3935855" y="1419513"/>
            <a:ext cx="1594088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0" name="Equation" r:id="rId4" imgW="698400" imgH="228600" progId="Equation.3">
                    <p:embed/>
                  </p:oleObj>
                </mc:Choice>
                <mc:Fallback>
                  <p:oleObj name="Equation" r:id="rId4" imgW="698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5855" y="1419513"/>
                          <a:ext cx="1594088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936624" y="830263"/>
              <a:ext cx="7702315" cy="670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10000"/>
                </a:lnSpc>
                <a:tabLst>
                  <a:tab pos="458788" algn="l"/>
                  <a:tab pos="3201988" algn="ctr"/>
                  <a:tab pos="6916738" algn="r"/>
                </a:tabLst>
              </a:pP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For low concentrations of A, we can neglect         in the denominator with respect to k</a:t>
              </a:r>
              <a:r>
                <a:rPr lang="en-US" sz="2600" baseline="-250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3</a:t>
              </a: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.  </a:t>
              </a:r>
            </a:p>
          </p:txBody>
        </p:sp>
      </p:grpSp>
      <p:grpSp>
        <p:nvGrpSpPr>
          <p:cNvPr id="3" name="Grupp 20"/>
          <p:cNvGrpSpPr/>
          <p:nvPr/>
        </p:nvGrpSpPr>
        <p:grpSpPr>
          <a:xfrm>
            <a:off x="2460624" y="2374592"/>
            <a:ext cx="7302771" cy="1476143"/>
            <a:chOff x="951359" y="2128370"/>
            <a:chExt cx="7302771" cy="1476143"/>
          </a:xfrm>
        </p:grpSpPr>
        <p:sp>
          <p:nvSpPr>
            <p:cNvPr id="10" name="Rektangel 9"/>
            <p:cNvSpPr/>
            <p:nvPr/>
          </p:nvSpPr>
          <p:spPr>
            <a:xfrm>
              <a:off x="951359" y="2128370"/>
              <a:ext cx="400943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and the </a:t>
              </a:r>
              <a:r>
                <a:rPr lang="en-US" sz="2600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 </a:t>
              </a: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becomes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upp 14"/>
            <p:cNvGrpSpPr/>
            <p:nvPr/>
          </p:nvGrpSpPr>
          <p:grpSpPr>
            <a:xfrm>
              <a:off x="3186791" y="2621697"/>
              <a:ext cx="5067339" cy="982816"/>
              <a:chOff x="3186791" y="2486989"/>
              <a:chExt cx="5067339" cy="982816"/>
            </a:xfrm>
          </p:grpSpPr>
          <p:graphicFrame>
            <p:nvGraphicFramePr>
              <p:cNvPr id="67588" name="Object 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186791" y="2486989"/>
              <a:ext cx="3014705" cy="9828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71" name="Equation" r:id="rId6" imgW="1397000" imgH="431800" progId="Equation.3">
                      <p:embed/>
                    </p:oleObj>
                  </mc:Choice>
                  <mc:Fallback>
                    <p:oleObj name="Equation" r:id="rId6" imgW="1397000" imgH="431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6791" y="2486989"/>
                            <a:ext cx="3014705" cy="9828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Rektangel 10"/>
              <p:cNvSpPr/>
              <p:nvPr/>
            </p:nvSpPr>
            <p:spPr>
              <a:xfrm>
                <a:off x="7501103" y="2659606"/>
                <a:ext cx="75302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(11)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2" name="Rektangel 11"/>
          <p:cNvSpPr/>
          <p:nvPr/>
        </p:nvSpPr>
        <p:spPr>
          <a:xfrm>
            <a:off x="4204023" y="3666027"/>
            <a:ext cx="3767378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lnSpc>
                <a:spcPct val="110000"/>
              </a:lnSpc>
              <a:tabLst>
                <a:tab pos="458788" algn="l"/>
                <a:tab pos="3201988" algn="ctr"/>
                <a:tab pos="6916738" algn="r"/>
              </a:tabLst>
            </a:pPr>
            <a:r>
              <a:rPr lang="en-US" sz="2600" i="1" dirty="0">
                <a:latin typeface="Arial" pitchFamily="34" charset="0"/>
                <a:ea typeface="MS PGothic" pitchFamily="34" charset="-128"/>
                <a:cs typeface="Arial" pitchFamily="34" charset="0"/>
              </a:rPr>
              <a:t>(apparent second order)</a:t>
            </a:r>
          </a:p>
        </p:txBody>
      </p:sp>
      <p:grpSp>
        <p:nvGrpSpPr>
          <p:cNvPr id="5" name="Grupp 21"/>
          <p:cNvGrpSpPr/>
          <p:nvPr/>
        </p:nvGrpSpPr>
        <p:grpSpPr>
          <a:xfrm>
            <a:off x="2460624" y="4335359"/>
            <a:ext cx="7702315" cy="2111307"/>
            <a:chOff x="936623" y="4335358"/>
            <a:chExt cx="7702315" cy="2111307"/>
          </a:xfrm>
        </p:grpSpPr>
        <p:sp>
          <p:nvSpPr>
            <p:cNvPr id="13" name="Rektangel 12"/>
            <p:cNvSpPr/>
            <p:nvPr/>
          </p:nvSpPr>
          <p:spPr>
            <a:xfrm>
              <a:off x="936623" y="4335358"/>
              <a:ext cx="7702315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10000"/>
                </a:lnSpc>
                <a:tabLst>
                  <a:tab pos="458788" algn="l"/>
                  <a:tab pos="3201988" algn="ctr"/>
                  <a:tab pos="6916738" algn="r"/>
                </a:tabLst>
              </a:pP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Dividing by k</a:t>
              </a:r>
              <a:r>
                <a:rPr lang="en-US" sz="2600" baseline="-250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3</a:t>
              </a: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 and letting k’=k</a:t>
              </a:r>
              <a:r>
                <a:rPr lang="en-US" sz="2600" baseline="-250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2</a:t>
              </a: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/k</a:t>
              </a:r>
              <a:r>
                <a:rPr lang="en-US" sz="2600" baseline="-250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3</a:t>
              </a: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 and k=k</a:t>
              </a:r>
              <a:r>
                <a:rPr lang="en-US" sz="2600" baseline="-250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1</a:t>
              </a: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 we have the </a:t>
              </a:r>
              <a:r>
                <a:rPr lang="en-US" sz="2600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 </a:t>
              </a: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we were asked to derive</a:t>
              </a:r>
            </a:p>
          </p:txBody>
        </p:sp>
        <p:grpSp>
          <p:nvGrpSpPr>
            <p:cNvPr id="6" name="Grupp 18"/>
            <p:cNvGrpSpPr/>
            <p:nvPr/>
          </p:nvGrpSpPr>
          <p:grpSpPr>
            <a:xfrm>
              <a:off x="3433216" y="5378240"/>
              <a:ext cx="4806178" cy="1068425"/>
              <a:chOff x="3433216" y="5378240"/>
              <a:chExt cx="4806178" cy="1068425"/>
            </a:xfrm>
          </p:grpSpPr>
          <p:grpSp>
            <p:nvGrpSpPr>
              <p:cNvPr id="7" name="Grupp 16"/>
              <p:cNvGrpSpPr/>
              <p:nvPr/>
            </p:nvGrpSpPr>
            <p:grpSpPr>
              <a:xfrm>
                <a:off x="3468688" y="5384800"/>
                <a:ext cx="4770706" cy="1016000"/>
                <a:chOff x="3468688" y="5384800"/>
                <a:chExt cx="4770706" cy="1016000"/>
              </a:xfrm>
            </p:grpSpPr>
            <p:graphicFrame>
              <p:nvGraphicFramePr>
                <p:cNvPr id="67589" name="Object 5"/>
                <p:cNvGraphicFramePr>
                  <a:graphicFrameLocks noChangeAspect="1"/>
                </p:cNvGraphicFramePr>
                <p:nvPr/>
              </p:nvGraphicFramePr>
              <p:xfrm>
                <a:off x="3468688" y="5384800"/>
                <a:ext cx="2205037" cy="1016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6872" name="Equation" r:id="rId8" imgW="1028700" imgH="457200" progId="Equation.3">
                        <p:embed/>
                      </p:oleObj>
                    </mc:Choice>
                    <mc:Fallback>
                      <p:oleObj name="Equation" r:id="rId8" imgW="1028700" imgH="457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68688" y="5384800"/>
                              <a:ext cx="2205037" cy="1016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" name="Rektangel 13"/>
                <p:cNvSpPr/>
                <p:nvPr/>
              </p:nvSpPr>
              <p:spPr>
                <a:xfrm>
                  <a:off x="7461617" y="5585504"/>
                  <a:ext cx="777777" cy="5324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eaLnBrk="0" hangingPunct="0">
                    <a:lnSpc>
                      <a:spcPct val="110000"/>
                    </a:lnSpc>
                    <a:tabLst>
                      <a:tab pos="458788" algn="l"/>
                      <a:tab pos="3201988" algn="ctr"/>
                      <a:tab pos="6916738" algn="r"/>
                    </a:tabLst>
                  </a:pPr>
                  <a:r>
                    <a:rPr lang="en-US" sz="2600" dirty="0">
                      <a:latin typeface="Arial" pitchFamily="34" charset="0"/>
                      <a:ea typeface="MS PGothic" pitchFamily="34" charset="-128"/>
                      <a:cs typeface="Arial" pitchFamily="34" charset="0"/>
                    </a:rPr>
                    <a:t>(12)</a:t>
                  </a:r>
                </a:p>
              </p:txBody>
            </p:sp>
          </p:grpSp>
          <p:sp>
            <p:nvSpPr>
              <p:cNvPr id="18" name="Rektangel 17"/>
              <p:cNvSpPr/>
              <p:nvPr/>
            </p:nvSpPr>
            <p:spPr>
              <a:xfrm>
                <a:off x="3433216" y="5378240"/>
                <a:ext cx="2492828" cy="1068425"/>
              </a:xfrm>
              <a:prstGeom prst="rect">
                <a:avLst/>
              </a:prstGeom>
              <a:noFill/>
              <a:ln>
                <a:solidFill>
                  <a:srgbClr val="C6491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23" name="Object 4"/>
          <p:cNvGraphicFramePr>
            <a:graphicFrameLocks noChangeAspect="1"/>
          </p:cNvGraphicFramePr>
          <p:nvPr>
            <p:extLst/>
          </p:nvPr>
        </p:nvGraphicFramePr>
        <p:xfrm>
          <a:off x="9101139" y="871538"/>
          <a:ext cx="6381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Equation" r:id="rId10" imgW="330120" imgH="215640" progId="Equation.3">
                  <p:embed/>
                </p:oleObj>
              </mc:Choice>
              <mc:Fallback>
                <p:oleObj name="Equation" r:id="rId10" imgW="330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1139" y="871538"/>
                        <a:ext cx="6381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7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9"/>
          <p:cNvGrpSpPr/>
          <p:nvPr/>
        </p:nvGrpSpPr>
        <p:grpSpPr>
          <a:xfrm>
            <a:off x="2460626" y="2006600"/>
            <a:ext cx="3787775" cy="558800"/>
            <a:chOff x="936625" y="832716"/>
            <a:chExt cx="3787775" cy="558800"/>
          </a:xfrm>
        </p:grpSpPr>
        <p:sp>
          <p:nvSpPr>
            <p:cNvPr id="47110" name="Text Box 6"/>
            <p:cNvSpPr txBox="1">
              <a:spLocks noChangeArrowheads="1"/>
            </p:cNvSpPr>
            <p:nvPr/>
          </p:nvSpPr>
          <p:spPr bwMode="auto">
            <a:xfrm>
              <a:off x="936625" y="838200"/>
              <a:ext cx="35052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What about</a:t>
              </a:r>
            </a:p>
          </p:txBody>
        </p:sp>
        <p:graphicFrame>
          <p:nvGraphicFramePr>
            <p:cNvPr id="47111" name="Object 7"/>
            <p:cNvGraphicFramePr>
              <a:graphicFrameLocks noGrp="1" noChangeAspect="1"/>
            </p:cNvGraphicFramePr>
            <p:nvPr>
              <p:ph sz="half" idx="4294967295"/>
            </p:nvPr>
          </p:nvGraphicFramePr>
          <p:xfrm>
            <a:off x="2982913" y="832716"/>
            <a:ext cx="1741487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3" name="Equation" r:id="rId4" imgW="672808" imgH="215806" progId="Equation.3">
                    <p:embed/>
                  </p:oleObj>
                </mc:Choice>
                <mc:Fallback>
                  <p:oleObj name="Equation" r:id="rId4" imgW="672808" imgH="215806" progId="Equation.3">
                    <p:embed/>
                    <p:pic>
                      <p:nvPicPr>
                        <p:cNvPr id="0" name="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2913" y="832716"/>
                          <a:ext cx="1741487" cy="558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117" name="Object 13"/>
          <p:cNvGraphicFramePr>
            <a:graphicFrameLocks noChangeAspect="1"/>
          </p:cNvGraphicFramePr>
          <p:nvPr>
            <p:extLst/>
          </p:nvPr>
        </p:nvGraphicFramePr>
        <p:xfrm>
          <a:off x="2926444" y="3697512"/>
          <a:ext cx="3329293" cy="274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Equation" r:id="rId6" imgW="1447800" imgH="1193800" progId="Equation.3">
                  <p:embed/>
                </p:oleObj>
              </mc:Choice>
              <mc:Fallback>
                <p:oleObj name="Equation" r:id="rId6" imgW="14478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6444" y="3697512"/>
                        <a:ext cx="3329293" cy="2747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>
            <p:extLst/>
          </p:nvPr>
        </p:nvGraphicFramePr>
        <p:xfrm>
          <a:off x="2460626" y="2565400"/>
          <a:ext cx="43910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Equation" r:id="rId8" imgW="1854000" imgH="431640" progId="">
                  <p:embed/>
                </p:oleObj>
              </mc:Choice>
              <mc:Fallback>
                <p:oleObj name="Equation" r:id="rId8" imgW="185400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6" y="2565400"/>
                        <a:ext cx="43910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438401" y="1186806"/>
            <a:ext cx="7933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>
                <a:latin typeface="Arial" pitchFamily="34" charset="0"/>
                <a:cs typeface="Arial" pitchFamily="34" charset="0"/>
              </a:rPr>
              <a:t>Why do so many reactions follow elementary </a:t>
            </a:r>
            <a:r>
              <a:rPr lang="en-US" sz="2400" u="sng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2438400" y="274638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Active Intermediates</a:t>
            </a:r>
          </a:p>
        </p:txBody>
      </p:sp>
    </p:spTree>
    <p:extLst>
      <p:ext uri="{BB962C8B-B14F-4D97-AF65-F5344CB8AC3E}">
        <p14:creationId xmlns:p14="http://schemas.microsoft.com/office/powerpoint/2010/main" val="37862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>
            <p:extLst/>
          </p:nvPr>
        </p:nvGraphicFramePr>
        <p:xfrm>
          <a:off x="5303839" y="3247574"/>
          <a:ext cx="24860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Equation" r:id="rId3" imgW="952087" imgH="253890" progId="Equation.3">
                  <p:embed/>
                </p:oleObj>
              </mc:Choice>
              <mc:Fallback>
                <p:oleObj name="Equation" r:id="rId3" imgW="95208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9" y="3247574"/>
                        <a:ext cx="24860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/>
        </p:nvSpPr>
        <p:spPr>
          <a:xfrm>
            <a:off x="2473291" y="2230128"/>
            <a:ext cx="79139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sv-SE" sz="2600" dirty="0">
                <a:latin typeface="Arial" pitchFamily="34" charset="0"/>
                <a:cs typeface="Arial" pitchFamily="34" charset="0"/>
              </a:rPr>
              <a:t>The reaction: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			2NO +O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 charset="2"/>
              </a:rPr>
              <a:t> 2NO</a:t>
            </a:r>
            <a:r>
              <a:rPr lang="en-US" sz="2600" baseline="-25000" dirty="0">
                <a:latin typeface="Arial" pitchFamily="34" charset="0"/>
                <a:cs typeface="Arial" pitchFamily="34" charset="0"/>
                <a:sym typeface="Wingdings" charset="2"/>
              </a:rPr>
              <a:t>2</a:t>
            </a:r>
          </a:p>
        </p:txBody>
      </p:sp>
      <p:sp>
        <p:nvSpPr>
          <p:cNvPr id="10" name="Rektangel 9"/>
          <p:cNvSpPr/>
          <p:nvPr/>
        </p:nvSpPr>
        <p:spPr>
          <a:xfrm>
            <a:off x="2460626" y="2885758"/>
            <a:ext cx="42867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2600" dirty="0">
                <a:latin typeface="Arial" pitchFamily="34" charset="0"/>
                <a:cs typeface="Arial" pitchFamily="34" charset="0"/>
                <a:sym typeface="Wingdings" charset="2"/>
              </a:rPr>
              <a:t>has an elementary </a:t>
            </a:r>
            <a:r>
              <a:rPr lang="en-US" sz="26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 </a:t>
            </a:r>
            <a:endParaRPr lang="en-US" sz="2600" dirty="0">
              <a:latin typeface="Arial" pitchFamily="34" charset="0"/>
              <a:cs typeface="Arial" pitchFamily="34" charset="0"/>
              <a:sym typeface="Wingdings" charset="2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2438401" y="3915971"/>
            <a:ext cx="79361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  <a:sym typeface="Wingdings" charset="2"/>
              </a:rPr>
              <a:t>However… Look what happens to the </a:t>
            </a:r>
            <a:r>
              <a:rPr lang="en-US" sz="26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 charset="2"/>
              </a:rPr>
              <a:t> as the temperature increases: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23"/>
          <p:cNvGrpSpPr/>
          <p:nvPr/>
        </p:nvGrpSpPr>
        <p:grpSpPr>
          <a:xfrm>
            <a:off x="5277092" y="4808524"/>
            <a:ext cx="2258798" cy="1973361"/>
            <a:chOff x="6054173" y="3758781"/>
            <a:chExt cx="1973815" cy="1724389"/>
          </a:xfrm>
        </p:grpSpPr>
        <p:grpSp>
          <p:nvGrpSpPr>
            <p:cNvPr id="3" name="Grupp 20"/>
            <p:cNvGrpSpPr/>
            <p:nvPr/>
          </p:nvGrpSpPr>
          <p:grpSpPr>
            <a:xfrm>
              <a:off x="6781800" y="3758781"/>
              <a:ext cx="1246188" cy="1244600"/>
              <a:chOff x="6044406" y="3924515"/>
              <a:chExt cx="1246188" cy="1244600"/>
            </a:xfrm>
          </p:grpSpPr>
          <p:cxnSp>
            <p:nvCxnSpPr>
              <p:cNvPr id="18" name="Rak 17"/>
              <p:cNvCxnSpPr/>
              <p:nvPr/>
            </p:nvCxnSpPr>
            <p:spPr>
              <a:xfrm rot="16200000" flipH="1">
                <a:off x="5422900" y="4546021"/>
                <a:ext cx="1244600" cy="158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ak 18"/>
              <p:cNvCxnSpPr/>
              <p:nvPr/>
            </p:nvCxnSpPr>
            <p:spPr>
              <a:xfrm rot="10800000" flipH="1">
                <a:off x="6045994" y="5166733"/>
                <a:ext cx="1244600" cy="158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rihandsfigur 19"/>
              <p:cNvSpPr/>
              <p:nvPr/>
            </p:nvSpPr>
            <p:spPr>
              <a:xfrm>
                <a:off x="6060726" y="4118168"/>
                <a:ext cx="1173664" cy="885213"/>
              </a:xfrm>
              <a:custGeom>
                <a:avLst/>
                <a:gdLst>
                  <a:gd name="connsiteX0" fmla="*/ 0 w 1173664"/>
                  <a:gd name="connsiteY0" fmla="*/ 0 h 885213"/>
                  <a:gd name="connsiteX1" fmla="*/ 384808 w 1173664"/>
                  <a:gd name="connsiteY1" fmla="*/ 635044 h 885213"/>
                  <a:gd name="connsiteX2" fmla="*/ 1173664 w 1173664"/>
                  <a:gd name="connsiteY2" fmla="*/ 885213 h 885213"/>
                  <a:gd name="connsiteX3" fmla="*/ 1173664 w 1173664"/>
                  <a:gd name="connsiteY3" fmla="*/ 885213 h 885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3664" h="885213">
                    <a:moveTo>
                      <a:pt x="0" y="0"/>
                    </a:moveTo>
                    <a:cubicBezTo>
                      <a:pt x="94599" y="243754"/>
                      <a:pt x="189198" y="487509"/>
                      <a:pt x="384808" y="635044"/>
                    </a:cubicBezTo>
                    <a:cubicBezTo>
                      <a:pt x="580418" y="782579"/>
                      <a:pt x="1173664" y="885213"/>
                      <a:pt x="1173664" y="885213"/>
                    </a:cubicBezTo>
                    <a:lnTo>
                      <a:pt x="1173664" y="885213"/>
                    </a:ln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textruta 21"/>
            <p:cNvSpPr txBox="1"/>
            <p:nvPr/>
          </p:nvSpPr>
          <p:spPr>
            <a:xfrm>
              <a:off x="6054173" y="3998245"/>
              <a:ext cx="988807" cy="430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-r</a:t>
              </a:r>
              <a:r>
                <a:rPr lang="en-US" sz="2600" baseline="-25000" dirty="0">
                  <a:latin typeface="Arial" pitchFamily="34" charset="0"/>
                  <a:cs typeface="Arial" pitchFamily="34" charset="0"/>
                  <a:sym typeface="Wingdings" charset="2"/>
                </a:rPr>
                <a:t>NO2</a:t>
              </a:r>
              <a:endParaRPr lang="sv-SE" sz="2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144440" y="5052857"/>
              <a:ext cx="701919" cy="430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T</a:t>
              </a:r>
              <a:endParaRPr lang="sv-SE" sz="26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ktangel 9"/>
          <p:cNvSpPr/>
          <p:nvPr/>
        </p:nvSpPr>
        <p:spPr>
          <a:xfrm>
            <a:off x="5083167" y="1565625"/>
            <a:ext cx="36711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2600" b="1" dirty="0">
                <a:latin typeface="Arial" pitchFamily="34" charset="0"/>
                <a:cs typeface="Arial" pitchFamily="34" charset="0"/>
                <a:sym typeface="Wingdings" charset="2"/>
              </a:rPr>
              <a:t>Hall of Fame Reaction</a:t>
            </a:r>
          </a:p>
        </p:txBody>
      </p:sp>
      <p:sp>
        <p:nvSpPr>
          <p:cNvPr id="2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Intermediates/Free Radicals </a:t>
            </a:r>
            <a:br>
              <a:rPr lang="en-US" dirty="0" smtClean="0"/>
            </a:br>
            <a:r>
              <a:rPr lang="en-US" dirty="0" smtClean="0"/>
              <a:t>and PSSH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2460624" y="616318"/>
            <a:ext cx="82073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600" dirty="0">
                <a:latin typeface="Arial" pitchFamily="34" charset="0"/>
                <a:cs typeface="Arial" pitchFamily="34" charset="0"/>
              </a:rPr>
              <a:t>Why does the </a:t>
            </a:r>
            <a:r>
              <a:rPr lang="en-US" sz="26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 </a:t>
            </a:r>
            <a:r>
              <a:rPr lang="sv-SE" sz="2600" u="sng" dirty="0">
                <a:latin typeface="Arial" pitchFamily="34" charset="0"/>
                <a:cs typeface="Arial" pitchFamily="34" charset="0"/>
              </a:rPr>
              <a:t>decrease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with </a:t>
            </a:r>
            <a:r>
              <a:rPr lang="sv-SE" sz="2600" u="sng" dirty="0">
                <a:latin typeface="Arial" pitchFamily="34" charset="0"/>
                <a:cs typeface="Arial" pitchFamily="34" charset="0"/>
              </a:rPr>
              <a:t>increasing temperature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" name="Grupp 14"/>
          <p:cNvGrpSpPr/>
          <p:nvPr/>
        </p:nvGrpSpPr>
        <p:grpSpPr>
          <a:xfrm>
            <a:off x="2484209" y="2191203"/>
            <a:ext cx="7011826" cy="639762"/>
            <a:chOff x="894720" y="2014972"/>
            <a:chExt cx="4627275" cy="422195"/>
          </a:xfrm>
        </p:grpSpPr>
        <p:graphicFrame>
          <p:nvGraphicFramePr>
            <p:cNvPr id="32770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894720" y="2014972"/>
            <a:ext cx="2114117" cy="422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1" name="Equation" r:id="rId3" imgW="1257120" imgH="241200" progId="Equation.3">
                    <p:embed/>
                  </p:oleObj>
                </mc:Choice>
                <mc:Fallback>
                  <p:oleObj name="Equation" r:id="rId3" imgW="12571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4720" y="2014972"/>
                          <a:ext cx="2114117" cy="4221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ktangel 11"/>
            <p:cNvSpPr/>
            <p:nvPr/>
          </p:nvSpPr>
          <p:spPr>
            <a:xfrm>
              <a:off x="4975902" y="2037866"/>
              <a:ext cx="546093" cy="324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(1)</a:t>
              </a:r>
            </a:p>
          </p:txBody>
        </p:sp>
      </p:grpSp>
      <p:grpSp>
        <p:nvGrpSpPr>
          <p:cNvPr id="3" name="Grupp 15"/>
          <p:cNvGrpSpPr/>
          <p:nvPr/>
        </p:nvGrpSpPr>
        <p:grpSpPr>
          <a:xfrm>
            <a:off x="2479674" y="2999469"/>
            <a:ext cx="7030877" cy="639762"/>
            <a:chOff x="882148" y="2612184"/>
            <a:chExt cx="4639847" cy="422195"/>
          </a:xfrm>
        </p:grpSpPr>
        <p:graphicFrame>
          <p:nvGraphicFramePr>
            <p:cNvPr id="32771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882148" y="2612184"/>
            <a:ext cx="2136118" cy="422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2" name="Equation" r:id="rId5" imgW="1269720" imgH="241200" progId="Equation.3">
                    <p:embed/>
                  </p:oleObj>
                </mc:Choice>
                <mc:Fallback>
                  <p:oleObj name="Equation" r:id="rId5" imgW="12697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2148" y="2612184"/>
                          <a:ext cx="2136118" cy="4221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ktangel 12"/>
            <p:cNvSpPr/>
            <p:nvPr/>
          </p:nvSpPr>
          <p:spPr>
            <a:xfrm>
              <a:off x="4975902" y="2638354"/>
              <a:ext cx="546093" cy="324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(2)</a:t>
              </a:r>
            </a:p>
          </p:txBody>
        </p:sp>
      </p:grpSp>
      <p:grpSp>
        <p:nvGrpSpPr>
          <p:cNvPr id="4" name="Grupp 16"/>
          <p:cNvGrpSpPr/>
          <p:nvPr/>
        </p:nvGrpSpPr>
        <p:grpSpPr>
          <a:xfrm>
            <a:off x="2479674" y="3861364"/>
            <a:ext cx="7030877" cy="652122"/>
            <a:chOff x="882148" y="3276896"/>
            <a:chExt cx="4639847" cy="430353"/>
          </a:xfrm>
        </p:grpSpPr>
        <p:graphicFrame>
          <p:nvGraphicFramePr>
            <p:cNvPr id="32772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882148" y="3285054"/>
            <a:ext cx="2461930" cy="422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3" name="Equation" r:id="rId7" imgW="1460160" imgH="241200" progId="Equation.3">
                    <p:embed/>
                  </p:oleObj>
                </mc:Choice>
                <mc:Fallback>
                  <p:oleObj name="Equation" r:id="rId7" imgW="1460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2148" y="3285054"/>
                          <a:ext cx="2461930" cy="4221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3"/>
            <p:cNvSpPr/>
            <p:nvPr/>
          </p:nvSpPr>
          <p:spPr>
            <a:xfrm>
              <a:off x="4975902" y="3276896"/>
              <a:ext cx="546093" cy="324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(3)</a:t>
              </a: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ktangel 9"/>
          <p:cNvSpPr/>
          <p:nvPr/>
        </p:nvSpPr>
        <p:spPr>
          <a:xfrm>
            <a:off x="2460623" y="4992775"/>
            <a:ext cx="82073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Write </a:t>
            </a:r>
            <a:r>
              <a:rPr lang="en-US" sz="24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of formation of product  r</a:t>
            </a:r>
            <a:r>
              <a:rPr lang="sv-SE" sz="2400" baseline="-25000" dirty="0">
                <a:latin typeface="Arial" pitchFamily="34" charset="0"/>
                <a:cs typeface="Arial" pitchFamily="34" charset="0"/>
              </a:rPr>
              <a:t>NO2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400" b="1" dirty="0">
                <a:latin typeface="Arial" pitchFamily="34" charset="0"/>
                <a:cs typeface="Arial" pitchFamily="34" charset="0"/>
              </a:rPr>
              <a:t> Note: k</a:t>
            </a:r>
            <a:r>
              <a:rPr lang="sv-SE" sz="24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sv-SE" sz="2400" b="1" dirty="0">
                <a:latin typeface="Arial" pitchFamily="34" charset="0"/>
                <a:cs typeface="Arial" pitchFamily="34" charset="0"/>
              </a:rPr>
              <a:t> is defined w.r.t. NO</a:t>
            </a:r>
            <a:r>
              <a:rPr lang="sv-SE" sz="24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sv-SE" sz="2400" b="1" dirty="0">
                <a:latin typeface="Arial" pitchFamily="34" charset="0"/>
                <a:cs typeface="Arial" pitchFamily="34" charset="0"/>
              </a:rPr>
              <a:t>*</a:t>
            </a:r>
            <a:endParaRPr lang="sv-SE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ktangel 9"/>
          <p:cNvSpPr/>
          <p:nvPr/>
        </p:nvSpPr>
        <p:spPr>
          <a:xfrm>
            <a:off x="2460624" y="1672815"/>
            <a:ext cx="21130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2600" b="1" dirty="0">
                <a:latin typeface="Arial" pitchFamily="34" charset="0"/>
                <a:cs typeface="Arial" pitchFamily="34" charset="0"/>
                <a:sym typeface="Wingdings" charset="2"/>
              </a:rPr>
              <a:t>Mechanism: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60622" y="5500606"/>
            <a:ext cx="454977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Define k with respect to NO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*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ktangel 13"/>
          <p:cNvSpPr/>
          <p:nvPr/>
        </p:nvSpPr>
        <p:spPr>
          <a:xfrm>
            <a:off x="2468563" y="1668837"/>
            <a:ext cx="73671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600" dirty="0">
                <a:latin typeface="Arial" pitchFamily="34" charset="0"/>
                <a:cs typeface="Arial" pitchFamily="34" charset="0"/>
              </a:rPr>
              <a:t>Assume that all reactions are </a:t>
            </a:r>
            <a:r>
              <a:rPr lang="sv-SE" sz="2600" u="sng" dirty="0">
                <a:latin typeface="Arial" pitchFamily="34" charset="0"/>
                <a:cs typeface="Arial" pitchFamily="34" charset="0"/>
              </a:rPr>
              <a:t>elementary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reactions, such that: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2684369" y="2887120"/>
            <a:ext cx="5609586" cy="3271336"/>
            <a:chOff x="1390650" y="2964765"/>
            <a:chExt cx="5609586" cy="3271336"/>
          </a:xfrm>
        </p:grpSpPr>
        <p:graphicFrame>
          <p:nvGraphicFramePr>
            <p:cNvPr id="45058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413823" y="4535490"/>
            <a:ext cx="5586413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6" name="Equation" r:id="rId4" imgW="2194200" imgH="283320" progId="Equation.3">
                    <p:embed/>
                  </p:oleObj>
                </mc:Choice>
                <mc:Fallback>
                  <p:oleObj name="Equation" r:id="rId4" imgW="2194200" imgH="283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3823" y="4535490"/>
                          <a:ext cx="5586413" cy="768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59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1390650" y="2964765"/>
            <a:ext cx="4749800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7" name="Equation" r:id="rId6" imgW="1855800" imgH="237600" progId="Equation.3">
                    <p:embed/>
                  </p:oleObj>
                </mc:Choice>
                <mc:Fallback>
                  <p:oleObj name="Equation" r:id="rId6" imgW="1855800" imgH="237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0650" y="2964765"/>
                          <a:ext cx="4749800" cy="673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1392446" y="3748088"/>
            <a:ext cx="4233862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8" name="Equation" r:id="rId8" imgW="1654560" imgH="283320" progId="Equation.3">
                    <p:embed/>
                  </p:oleObj>
                </mc:Choice>
                <mc:Fallback>
                  <p:oleObj name="Equation" r:id="rId8" imgW="1654560" imgH="283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446" y="3748088"/>
                          <a:ext cx="4233862" cy="774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428337" y="5367739"/>
            <a:ext cx="2536825" cy="868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9" name="Equation" r:id="rId10" imgW="987120" imgH="319680" progId="Equation.3">
                    <p:embed/>
                  </p:oleObj>
                </mc:Choice>
                <mc:Fallback>
                  <p:oleObj name="Equation" r:id="rId10" imgW="987120" imgH="31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8337" y="5367739"/>
                          <a:ext cx="2536825" cy="868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028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30668" y="2017030"/>
            <a:ext cx="8330970" cy="4347259"/>
            <a:chOff x="706668" y="2017029"/>
            <a:chExt cx="8330970" cy="4347259"/>
          </a:xfrm>
        </p:grpSpPr>
        <p:graphicFrame>
          <p:nvGraphicFramePr>
            <p:cNvPr id="45061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925513" y="2017029"/>
            <a:ext cx="4948237" cy="731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1" name="Equation" r:id="rId3" imgW="1864800" imgH="255960" progId="Equation.3">
                    <p:embed/>
                  </p:oleObj>
                </mc:Choice>
                <mc:Fallback>
                  <p:oleObj name="Equation" r:id="rId3" imgW="1864800" imgH="255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5513" y="2017029"/>
                          <a:ext cx="4948237" cy="731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2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706668" y="2831872"/>
            <a:ext cx="4824413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2" name="Equation" r:id="rId5" imgW="1901520" imgH="255960" progId="Equation.3">
                    <p:embed/>
                  </p:oleObj>
                </mc:Choice>
                <mc:Fallback>
                  <p:oleObj name="Equation" r:id="rId5" imgW="1901520" imgH="255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668" y="2831872"/>
                          <a:ext cx="4824413" cy="698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3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737510" y="3645353"/>
            <a:ext cx="5810250" cy="765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3" name="Equation" r:id="rId7" imgW="2349360" imgH="291960" progId="">
                    <p:embed/>
                  </p:oleObj>
                </mc:Choice>
                <mc:Fallback>
                  <p:oleObj name="Equation" r:id="rId7" imgW="2349360" imgH="291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510" y="3645353"/>
                          <a:ext cx="5810250" cy="765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4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950913" y="5532438"/>
            <a:ext cx="8086725" cy="831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4" name="Equation" r:id="rId9" imgW="3009600" imgH="291960" progId="">
                    <p:embed/>
                  </p:oleObj>
                </mc:Choice>
                <mc:Fallback>
                  <p:oleObj name="Equation" r:id="rId9" imgW="3009600" imgH="291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0913" y="5532438"/>
                          <a:ext cx="8086725" cy="831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5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973364" y="4545241"/>
            <a:ext cx="4486275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5" name="Equation" r:id="rId11" imgW="1499400" imgH="219240" progId="Equation.3">
                    <p:embed/>
                  </p:oleObj>
                </mc:Choice>
                <mc:Fallback>
                  <p:oleObj name="Equation" r:id="rId11" imgW="1499400" imgH="219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3364" y="4545241"/>
                          <a:ext cx="4486275" cy="704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ktangel 12"/>
          <p:cNvSpPr/>
          <p:nvPr/>
        </p:nvSpPr>
        <p:spPr>
          <a:xfrm>
            <a:off x="2468667" y="830263"/>
            <a:ext cx="76477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sv-SE" sz="2600" dirty="0">
                <a:latin typeface="Arial" pitchFamily="34" charset="0"/>
                <a:cs typeface="Arial" pitchFamily="34" charset="0"/>
              </a:rPr>
              <a:t>The net reaction </a:t>
            </a:r>
            <a:r>
              <a:rPr lang="en-US" sz="26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for NO</a:t>
            </a:r>
            <a:r>
              <a:rPr lang="sv-SE" sz="26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* is the sum of the individual reaction </a:t>
            </a:r>
            <a:r>
              <a:rPr lang="en-US" sz="26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rates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for NO</a:t>
            </a:r>
            <a:r>
              <a:rPr lang="sv-SE" sz="26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*: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2555878" y="2568048"/>
            <a:ext cx="6810375" cy="3878790"/>
            <a:chOff x="915762" y="2568048"/>
            <a:chExt cx="6810375" cy="3878790"/>
          </a:xfrm>
        </p:grpSpPr>
        <p:graphicFrame>
          <p:nvGraphicFramePr>
            <p:cNvPr id="45066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944666" y="2568048"/>
            <a:ext cx="1325701" cy="652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4" name="Equation" r:id="rId3" imgW="482600" imgH="228600" progId="Equation.3">
                    <p:embed/>
                  </p:oleObj>
                </mc:Choice>
                <mc:Fallback>
                  <p:oleObj name="Equation" r:id="rId3" imgW="482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4666" y="2568048"/>
                          <a:ext cx="1325701" cy="6527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12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915762" y="3339419"/>
            <a:ext cx="6810375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5" name="Equation" r:id="rId5" imgW="2819160" imgH="279360" progId="">
                    <p:embed/>
                  </p:oleObj>
                </mc:Choice>
                <mc:Fallback>
                  <p:oleObj name="Equation" r:id="rId5" imgW="2819160" imgH="2793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5762" y="3339419"/>
                          <a:ext cx="6810375" cy="714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13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935038" y="4159250"/>
            <a:ext cx="5673725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6" name="Equation" r:id="rId7" imgW="2349360" imgH="264960" progId="Equation.3">
                    <p:embed/>
                  </p:oleObj>
                </mc:Choice>
                <mc:Fallback>
                  <p:oleObj name="Equation" r:id="rId7" imgW="2349360" imgH="264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5038" y="4159250"/>
                          <a:ext cx="5673725" cy="698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14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2735263" y="5308600"/>
            <a:ext cx="3263900" cy="1138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7" name="Equation" r:id="rId9" imgW="1343880" imgH="447840" progId="Equation.3">
                    <p:embed/>
                  </p:oleObj>
                </mc:Choice>
                <mc:Fallback>
                  <p:oleObj name="Equation" r:id="rId9" imgW="1343880" imgH="4478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5263" y="5308600"/>
                          <a:ext cx="3263900" cy="1138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Pseudo Steady State Hypothesis (PSSH)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The PSSH assumes that the </a:t>
            </a:r>
            <a:r>
              <a:rPr lang="sv-SE" sz="2400" b="1" dirty="0">
                <a:latin typeface="Arial" pitchFamily="34" charset="0"/>
                <a:cs typeface="Arial" pitchFamily="34" charset="0"/>
              </a:rPr>
              <a:t>net </a:t>
            </a:r>
            <a:r>
              <a:rPr lang="en-US" sz="24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sv-SE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of species A* </a:t>
            </a:r>
            <a:br>
              <a:rPr lang="sv-SE" sz="2400" dirty="0">
                <a:latin typeface="Arial" pitchFamily="34" charset="0"/>
                <a:cs typeface="Arial" pitchFamily="34" charset="0"/>
              </a:rPr>
            </a:br>
            <a:r>
              <a:rPr lang="sv-SE" sz="2400" dirty="0">
                <a:latin typeface="Arial" pitchFamily="34" charset="0"/>
                <a:cs typeface="Arial" pitchFamily="34" charset="0"/>
              </a:rPr>
              <a:t>(in this case NO</a:t>
            </a:r>
            <a:r>
              <a:rPr lang="sv-SE" sz="24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sv-SE" sz="2400" baseline="30000" dirty="0">
                <a:latin typeface="Arial" pitchFamily="34" charset="0"/>
                <a:cs typeface="Arial" pitchFamily="34" charset="0"/>
              </a:rPr>
              <a:t>*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) is zero.</a:t>
            </a:r>
          </a:p>
        </p:txBody>
      </p:sp>
    </p:spTree>
    <p:extLst>
      <p:ext uri="{BB962C8B-B14F-4D97-AF65-F5344CB8AC3E}">
        <p14:creationId xmlns:p14="http://schemas.microsoft.com/office/powerpoint/2010/main" val="29006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CRE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60762" y="1056055"/>
            <a:ext cx="85690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Chapter </a:t>
            </a:r>
            <a:r>
              <a:rPr lang="en-US" sz="3200" b="1" dirty="0" smtClean="0"/>
              <a:t>14</a:t>
            </a:r>
            <a:r>
              <a:rPr lang="en-US" sz="3200" b="1" smtClean="0"/>
              <a:t>: </a:t>
            </a:r>
            <a:r>
              <a:rPr lang="en-US" sz="3200">
                <a:latin typeface="Arial" pitchFamily="34" charset="0"/>
                <a:cs typeface="Arial" pitchFamily="34" charset="0"/>
              </a:rPr>
              <a:t>Pseudo Steady State Hypothesis (PSSH)</a:t>
            </a:r>
          </a:p>
          <a:p>
            <a:pPr algn="l"/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72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Pseudo Steady State Hypothesis (PSSH)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147106" y="3311526"/>
          <a:ext cx="42481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Equation" r:id="rId3" imgW="1752480" imgH="279360" progId="Equation.3">
                  <p:embed/>
                </p:oleObj>
              </mc:Choice>
              <mc:Fallback>
                <p:oleObj name="Equation" r:id="rId3" imgW="1752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106" y="3311526"/>
                        <a:ext cx="424815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43923" y="4434991"/>
                <a:ext cx="4291677" cy="102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NO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NO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23" y="4434991"/>
                <a:ext cx="4291677" cy="10295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73560" y="1857830"/>
                <a:ext cx="4651828" cy="1002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[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sz="2800" i="1">
                          <a:latin typeface="Cambria Math"/>
                        </a:rPr>
                        <m:t>]=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𝑁𝑂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𝑁𝑂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560" y="1857830"/>
                <a:ext cx="4651828" cy="10020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6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Pseudo Steady State Hypothesis (PSSH)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0"/>
          <p:cNvGrpSpPr/>
          <p:nvPr/>
        </p:nvGrpSpPr>
        <p:grpSpPr>
          <a:xfrm>
            <a:off x="2171024" y="1500188"/>
            <a:ext cx="8294687" cy="2728912"/>
            <a:chOff x="792163" y="2236788"/>
            <a:chExt cx="8294687" cy="2728912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792163" y="2959100"/>
            <a:ext cx="8294687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1" name="Equation" r:id="rId3" imgW="3162240" imgH="469800" progId="Equation.3">
                    <p:embed/>
                  </p:oleObj>
                </mc:Choice>
                <mc:Fallback>
                  <p:oleObj name="Equation" r:id="rId3" imgW="316224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163" y="2959100"/>
                          <a:ext cx="8294687" cy="127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966788" y="4445000"/>
            <a:ext cx="1952625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2" name="Equation" r:id="rId5" imgW="889000" imgH="228600" progId="Equation.3">
                    <p:embed/>
                  </p:oleObj>
                </mc:Choice>
                <mc:Fallback>
                  <p:oleObj name="Equation" r:id="rId5" imgW="889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788" y="4445000"/>
                          <a:ext cx="1952625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966788" y="2236788"/>
            <a:ext cx="2074862" cy="569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3" name="Equation" r:id="rId7" imgW="849960" imgH="219240" progId="Equation.3">
                    <p:embed/>
                  </p:oleObj>
                </mc:Choice>
                <mc:Fallback>
                  <p:oleObj name="Equation" r:id="rId7" imgW="849960" imgH="219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788" y="2236788"/>
                          <a:ext cx="2074862" cy="569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ktangel 10"/>
          <p:cNvSpPr/>
          <p:nvPr/>
        </p:nvSpPr>
        <p:spPr>
          <a:xfrm>
            <a:off x="2411414" y="4563070"/>
            <a:ext cx="47586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800" dirty="0">
                <a:latin typeface="Arial" pitchFamily="34" charset="0"/>
                <a:cs typeface="Arial" pitchFamily="34" charset="0"/>
              </a:rPr>
              <a:t>This result shows why the </a:t>
            </a:r>
            <a:r>
              <a:rPr lang="en-US" sz="28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sv-SE" sz="2800" dirty="0">
                <a:latin typeface="Arial" pitchFamily="34" charset="0"/>
                <a:cs typeface="Arial" pitchFamily="34" charset="0"/>
              </a:rPr>
              <a:t> decreases as temperature increases.</a:t>
            </a:r>
          </a:p>
        </p:txBody>
      </p:sp>
      <p:grpSp>
        <p:nvGrpSpPr>
          <p:cNvPr id="8" name="Grupp 23"/>
          <p:cNvGrpSpPr/>
          <p:nvPr/>
        </p:nvGrpSpPr>
        <p:grpSpPr>
          <a:xfrm>
            <a:off x="7907018" y="4467145"/>
            <a:ext cx="2258798" cy="1973361"/>
            <a:chOff x="6054173" y="3758781"/>
            <a:chExt cx="1973815" cy="1724389"/>
          </a:xfrm>
        </p:grpSpPr>
        <p:grpSp>
          <p:nvGrpSpPr>
            <p:cNvPr id="9" name="Grupp 20"/>
            <p:cNvGrpSpPr/>
            <p:nvPr/>
          </p:nvGrpSpPr>
          <p:grpSpPr>
            <a:xfrm>
              <a:off x="6781800" y="3758781"/>
              <a:ext cx="1246188" cy="1244600"/>
              <a:chOff x="6044406" y="3924515"/>
              <a:chExt cx="1246188" cy="1244600"/>
            </a:xfrm>
          </p:grpSpPr>
          <p:cxnSp>
            <p:nvCxnSpPr>
              <p:cNvPr id="17" name="Rak 17"/>
              <p:cNvCxnSpPr/>
              <p:nvPr/>
            </p:nvCxnSpPr>
            <p:spPr>
              <a:xfrm rot="16200000" flipH="1">
                <a:off x="5422900" y="4546021"/>
                <a:ext cx="1244600" cy="158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k 18"/>
              <p:cNvCxnSpPr/>
              <p:nvPr/>
            </p:nvCxnSpPr>
            <p:spPr>
              <a:xfrm rot="10800000" flipH="1">
                <a:off x="6045994" y="5166733"/>
                <a:ext cx="1244600" cy="158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ihandsfigur 19"/>
              <p:cNvSpPr/>
              <p:nvPr/>
            </p:nvSpPr>
            <p:spPr>
              <a:xfrm>
                <a:off x="6060726" y="4118168"/>
                <a:ext cx="1173664" cy="885213"/>
              </a:xfrm>
              <a:custGeom>
                <a:avLst/>
                <a:gdLst>
                  <a:gd name="connsiteX0" fmla="*/ 0 w 1173664"/>
                  <a:gd name="connsiteY0" fmla="*/ 0 h 885213"/>
                  <a:gd name="connsiteX1" fmla="*/ 384808 w 1173664"/>
                  <a:gd name="connsiteY1" fmla="*/ 635044 h 885213"/>
                  <a:gd name="connsiteX2" fmla="*/ 1173664 w 1173664"/>
                  <a:gd name="connsiteY2" fmla="*/ 885213 h 885213"/>
                  <a:gd name="connsiteX3" fmla="*/ 1173664 w 1173664"/>
                  <a:gd name="connsiteY3" fmla="*/ 885213 h 885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3664" h="885213">
                    <a:moveTo>
                      <a:pt x="0" y="0"/>
                    </a:moveTo>
                    <a:cubicBezTo>
                      <a:pt x="94599" y="243754"/>
                      <a:pt x="189198" y="487509"/>
                      <a:pt x="384808" y="635044"/>
                    </a:cubicBezTo>
                    <a:cubicBezTo>
                      <a:pt x="580418" y="782579"/>
                      <a:pt x="1173664" y="885213"/>
                      <a:pt x="1173664" y="885213"/>
                    </a:cubicBezTo>
                    <a:lnTo>
                      <a:pt x="1173664" y="885213"/>
                    </a:ln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textruta 21"/>
            <p:cNvSpPr txBox="1"/>
            <p:nvPr/>
          </p:nvSpPr>
          <p:spPr>
            <a:xfrm>
              <a:off x="6054173" y="3998245"/>
              <a:ext cx="988807" cy="430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-r</a:t>
              </a:r>
              <a:r>
                <a:rPr lang="en-US" sz="2600" baseline="-25000" dirty="0">
                  <a:latin typeface="Arial" pitchFamily="34" charset="0"/>
                  <a:cs typeface="Arial" pitchFamily="34" charset="0"/>
                  <a:sym typeface="Wingdings" charset="2"/>
                </a:rPr>
                <a:t>NO2</a:t>
              </a:r>
              <a:endParaRPr lang="sv-SE" sz="2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ruta 22"/>
            <p:cNvSpPr txBox="1"/>
            <p:nvPr/>
          </p:nvSpPr>
          <p:spPr>
            <a:xfrm>
              <a:off x="7144440" y="5052857"/>
              <a:ext cx="701919" cy="430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T</a:t>
              </a:r>
              <a:endParaRPr lang="sv-SE" sz="26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0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2438400" y="16510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Enzymatic Reactions</a:t>
            </a:r>
          </a:p>
          <a:p>
            <a:pPr lvl="1"/>
            <a:r>
              <a:rPr lang="en-US" sz="2600" dirty="0" err="1">
                <a:latin typeface="Arial" pitchFamily="34" charset="0"/>
                <a:cs typeface="Arial" pitchFamily="34" charset="0"/>
              </a:rPr>
              <a:t>Michealis-Menten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Kinetics</a:t>
            </a:r>
          </a:p>
          <a:p>
            <a:pPr lvl="1"/>
            <a:r>
              <a:rPr lang="en-US" sz="2600" dirty="0" err="1">
                <a:latin typeface="Arial" pitchFamily="34" charset="0"/>
                <a:cs typeface="Arial" pitchFamily="34" charset="0"/>
              </a:rPr>
              <a:t>Lineweaver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-Burk Plot</a:t>
            </a:r>
          </a:p>
          <a:p>
            <a:pPr lvl="1"/>
            <a:r>
              <a:rPr lang="en-US" sz="2600" dirty="0">
                <a:latin typeface="Arial" pitchFamily="34" charset="0"/>
                <a:cs typeface="Arial" pitchFamily="34" charset="0"/>
              </a:rPr>
              <a:t>Enzyme Inhibition  </a:t>
            </a:r>
          </a:p>
          <a:p>
            <a:pPr lvl="2">
              <a:buClr>
                <a:srgbClr val="FFC000"/>
              </a:buClr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Competitive</a:t>
            </a:r>
          </a:p>
          <a:p>
            <a:pPr lvl="2">
              <a:buClr>
                <a:srgbClr val="FFC000"/>
              </a:buClr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Uncompetitive</a:t>
            </a:r>
          </a:p>
          <a:p>
            <a:pPr lvl="2">
              <a:buClr>
                <a:srgbClr val="FFC000"/>
              </a:buClr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Non-Competitive</a:t>
            </a:r>
          </a:p>
          <a:p>
            <a:pPr lvl="2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9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ure7-1(fromPg379)"/>
          <p:cNvPicPr>
            <a:picLocks noChangeAspect="1" noChangeArrowheads="1"/>
          </p:cNvPicPr>
          <p:nvPr/>
        </p:nvPicPr>
        <p:blipFill rotWithShape="1">
          <a:blip r:embed="rId2"/>
          <a:srcRect l="4425" b="15751"/>
          <a:stretch/>
        </p:blipFill>
        <p:spPr bwMode="auto">
          <a:xfrm>
            <a:off x="1745346" y="1722207"/>
            <a:ext cx="8735629" cy="3285222"/>
          </a:xfrm>
          <a:prstGeom prst="rect">
            <a:avLst/>
          </a:prstGeom>
          <a:noFill/>
        </p:spPr>
      </p:pic>
      <p:pic>
        <p:nvPicPr>
          <p:cNvPr id="5" name="Picture 4" descr="Figure7-1(fromPg379)"/>
          <p:cNvPicPr>
            <a:picLocks noChangeAspect="1" noChangeArrowheads="1"/>
          </p:cNvPicPr>
          <p:nvPr/>
        </p:nvPicPr>
        <p:blipFill>
          <a:blip r:embed="rId2"/>
          <a:srcRect l="14707" t="86156" r="16182"/>
          <a:stretch>
            <a:fillRect/>
          </a:stretch>
        </p:blipFill>
        <p:spPr bwMode="auto">
          <a:xfrm>
            <a:off x="3120570" y="5254168"/>
            <a:ext cx="6574972" cy="52313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/>
              <a:pPr/>
              <a:t>23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Intermediates and PSSH</a:t>
            </a:r>
            <a:endParaRPr lang="en-US" dirty="0"/>
          </a:p>
        </p:txBody>
      </p:sp>
      <p:sp>
        <p:nvSpPr>
          <p:cNvPr id="7" name="textruta 25"/>
          <p:cNvSpPr txBox="1"/>
          <p:nvPr/>
        </p:nvSpPr>
        <p:spPr>
          <a:xfrm>
            <a:off x="1778000" y="193358"/>
            <a:ext cx="34036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</a:p>
        </p:txBody>
      </p:sp>
    </p:spTree>
    <p:extLst>
      <p:ext uri="{BB962C8B-B14F-4D97-AF65-F5344CB8AC3E}">
        <p14:creationId xmlns:p14="http://schemas.microsoft.com/office/powerpoint/2010/main" val="40702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/>
              <a:pPr/>
              <a:t>24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Intermediates and PSSH</a:t>
            </a:r>
            <a:endParaRPr lang="en-US" dirty="0"/>
          </a:p>
        </p:txBody>
      </p:sp>
      <p:sp>
        <p:nvSpPr>
          <p:cNvPr id="7" name="textruta 25"/>
          <p:cNvSpPr txBox="1"/>
          <p:nvPr/>
        </p:nvSpPr>
        <p:spPr>
          <a:xfrm>
            <a:off x="1778000" y="193358"/>
            <a:ext cx="34036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230575" y="1337509"/>
            <a:ext cx="7772400" cy="54395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1.In the PSSH, we set the rate of formation of the active intermediates equal to zero.  If the active intermediate A* is involved in m different reactions, we set it to: </a:t>
            </a:r>
          </a:p>
          <a:p>
            <a:pPr marL="514350" indent="-51435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2.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azomethane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(AZO) decomposition mechanism is</a:t>
            </a:r>
          </a:p>
          <a:p>
            <a:pPr marL="514350" indent="-51435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By applying the PSSH to AZO*, we show the rate law, which exhibits first-order dependence with respect to AZO at high AZO concentrations and second-order dependence with respect to AZO at low AZO concentrations.  </a:t>
            </a:r>
          </a:p>
          <a:p>
            <a:pPr marL="514350" indent="-51435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AutoNum type="arabicPeriod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AutoNum type="arabicPeriod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AutoNum type="arabicPeriod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4584351" y="2062206"/>
          <a:ext cx="2569917" cy="998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Equation" r:id="rId3" imgW="1104900" imgH="431800" progId="Equation.3">
                  <p:embed/>
                </p:oleObj>
              </mc:Choice>
              <mc:Fallback>
                <p:oleObj name="Equation" r:id="rId3" imgW="1104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351" y="2062206"/>
                        <a:ext cx="2569917" cy="998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/>
          </p:nvPr>
        </p:nvGraphicFramePr>
        <p:xfrm>
          <a:off x="6539339" y="3888306"/>
          <a:ext cx="28384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Equation" r:id="rId5" imgW="1294838" imgH="444307" progId="Equation.3">
                  <p:embed/>
                </p:oleObj>
              </mc:Choice>
              <mc:Fallback>
                <p:oleObj name="Equation" r:id="rId5" imgW="1294838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9339" y="3888306"/>
                        <a:ext cx="283845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AZO(2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8770" y="3440326"/>
            <a:ext cx="3268949" cy="185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25</a:t>
            </a:fld>
            <a:endParaRPr lang="sv-SE"/>
          </a:p>
        </p:txBody>
      </p:sp>
      <p:sp>
        <p:nvSpPr>
          <p:cNvPr id="4" name="Rektangel 8"/>
          <p:cNvSpPr/>
          <p:nvPr/>
        </p:nvSpPr>
        <p:spPr>
          <a:xfrm>
            <a:off x="2460624" y="1417638"/>
            <a:ext cx="77501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3200" dirty="0">
                <a:latin typeface="Arial" pitchFamily="34" charset="0"/>
                <a:cs typeface="Arial" pitchFamily="34" charset="0"/>
              </a:rPr>
              <a:t>Michaelis-Menten Kinetics</a:t>
            </a:r>
          </a:p>
          <a:p>
            <a:pPr>
              <a:buNone/>
            </a:pPr>
            <a:r>
              <a:rPr lang="sv-SE" sz="2000" dirty="0">
                <a:latin typeface="Arial" pitchFamily="34" charset="0"/>
                <a:cs typeface="Arial" pitchFamily="34" charset="0"/>
              </a:rPr>
              <a:t>Enzymes are protein-like substances with catalytic properties.</a:t>
            </a:r>
          </a:p>
        </p:txBody>
      </p:sp>
      <p:sp>
        <p:nvSpPr>
          <p:cNvPr id="5" name="Rektangel 9"/>
          <p:cNvSpPr/>
          <p:nvPr/>
        </p:nvSpPr>
        <p:spPr>
          <a:xfrm>
            <a:off x="2438401" y="5256194"/>
            <a:ext cx="7750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Enzyme Unease </a:t>
            </a:r>
            <a:r>
              <a:rPr lang="sv-SE" sz="1600" dirty="0">
                <a:latin typeface="Arial" pitchFamily="34" charset="0"/>
                <a:cs typeface="Arial" pitchFamily="34" charset="0"/>
              </a:rPr>
              <a:t/>
            </a:r>
            <a:br>
              <a:rPr lang="sv-SE" sz="1600" dirty="0">
                <a:latin typeface="Arial" pitchFamily="34" charset="0"/>
                <a:cs typeface="Arial" pitchFamily="34" charset="0"/>
              </a:rPr>
            </a:br>
            <a:r>
              <a:rPr lang="sv-SE" sz="1600" dirty="0">
                <a:latin typeface="Arial" pitchFamily="34" charset="0"/>
                <a:cs typeface="Arial" pitchFamily="34" charset="0"/>
              </a:rPr>
              <a:t>[From Biochemistry, 3/E by Stryer, copywrited 1988 by Lubert Stryer. </a:t>
            </a:r>
            <a:r>
              <a:rPr lang="sv-SE" sz="1600" dirty="0" err="1">
                <a:latin typeface="Arial" pitchFamily="34" charset="0"/>
                <a:cs typeface="Arial" pitchFamily="34" charset="0"/>
              </a:rPr>
              <a:t>Used</a:t>
            </a:r>
            <a:r>
              <a:rPr lang="sv-SE" sz="1600" dirty="0">
                <a:latin typeface="Arial" pitchFamily="34" charset="0"/>
                <a:cs typeface="Arial" pitchFamily="34" charset="0"/>
              </a:rPr>
              <a:t> with permission of W.H. Freeman and Company.]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33091" t="38520" r="54188" b="39856"/>
          <a:stretch>
            <a:fillRect/>
          </a:stretch>
        </p:blipFill>
        <p:spPr>
          <a:xfrm>
            <a:off x="4919806" y="2402523"/>
            <a:ext cx="2532630" cy="263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26</a:t>
            </a:fld>
            <a:endParaRPr lang="sv-SE"/>
          </a:p>
        </p:txBody>
      </p:sp>
      <p:sp>
        <p:nvSpPr>
          <p:cNvPr id="4" name="Rektangel 10"/>
          <p:cNvSpPr/>
          <p:nvPr/>
        </p:nvSpPr>
        <p:spPr>
          <a:xfrm>
            <a:off x="2474480" y="1348364"/>
            <a:ext cx="7459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600" dirty="0">
                <a:latin typeface="Arial" pitchFamily="34" charset="0"/>
                <a:cs typeface="Arial" pitchFamily="34" charset="0"/>
              </a:rPr>
              <a:t>Enzymes provide a pathway for the substrate to proceed at a faster </a:t>
            </a:r>
            <a:r>
              <a:rPr lang="en-US" sz="28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. The substrate, S, reacts to form a product  P.</a:t>
            </a:r>
          </a:p>
        </p:txBody>
      </p:sp>
      <p:sp>
        <p:nvSpPr>
          <p:cNvPr id="5" name="Rektangel 12"/>
          <p:cNvSpPr/>
          <p:nvPr/>
        </p:nvSpPr>
        <p:spPr>
          <a:xfrm>
            <a:off x="2474481" y="5559413"/>
            <a:ext cx="7583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A given enzyme can only catalyze only one reaction. Example, Urea is decomposed by the enzyme urease.</a:t>
            </a:r>
          </a:p>
        </p:txBody>
      </p:sp>
      <p:grpSp>
        <p:nvGrpSpPr>
          <p:cNvPr id="6" name="Grupp 34"/>
          <p:cNvGrpSpPr/>
          <p:nvPr/>
        </p:nvGrpSpPr>
        <p:grpSpPr>
          <a:xfrm>
            <a:off x="4372864" y="2693051"/>
            <a:ext cx="3446275" cy="2358448"/>
            <a:chOff x="2496229" y="2561543"/>
            <a:chExt cx="3446275" cy="2358448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3849695" y="3872275"/>
            <a:ext cx="88582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07" name="Equation" r:id="rId3" imgW="368300" imgH="127000" progId="Equation.3">
                    <p:embed/>
                  </p:oleObj>
                </mc:Choice>
                <mc:Fallback>
                  <p:oleObj name="Equation" r:id="rId3" imgW="368300" imgH="1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9695" y="3872275"/>
                          <a:ext cx="885825" cy="31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upp 33"/>
            <p:cNvGrpSpPr/>
            <p:nvPr/>
          </p:nvGrpSpPr>
          <p:grpSpPr>
            <a:xfrm>
              <a:off x="2496229" y="2561543"/>
              <a:ext cx="3446275" cy="2358448"/>
              <a:chOff x="2496229" y="2561543"/>
              <a:chExt cx="3446275" cy="2358448"/>
            </a:xfrm>
          </p:grpSpPr>
          <p:grpSp>
            <p:nvGrpSpPr>
              <p:cNvPr id="9" name="Grupp 27"/>
              <p:cNvGrpSpPr/>
              <p:nvPr/>
            </p:nvGrpSpPr>
            <p:grpSpPr>
              <a:xfrm>
                <a:off x="2496229" y="2561543"/>
                <a:ext cx="3446275" cy="2148862"/>
                <a:chOff x="2496229" y="2561543"/>
                <a:chExt cx="3446275" cy="2148862"/>
              </a:xfrm>
            </p:grpSpPr>
            <p:cxnSp>
              <p:nvCxnSpPr>
                <p:cNvPr id="11" name="Rak pil 14"/>
                <p:cNvCxnSpPr/>
                <p:nvPr/>
              </p:nvCxnSpPr>
              <p:spPr>
                <a:xfrm>
                  <a:off x="2903778" y="3368470"/>
                  <a:ext cx="849717" cy="648854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Rak pil 16"/>
                <p:cNvCxnSpPr/>
                <p:nvPr/>
              </p:nvCxnSpPr>
              <p:spPr>
                <a:xfrm>
                  <a:off x="2999978" y="3053987"/>
                  <a:ext cx="2312753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ruta 18"/>
                <p:cNvSpPr txBox="1"/>
                <p:nvPr/>
              </p:nvSpPr>
              <p:spPr>
                <a:xfrm>
                  <a:off x="3901182" y="2561543"/>
                  <a:ext cx="100749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>
                      <a:latin typeface="Arial" pitchFamily="34" charset="0"/>
                      <a:cs typeface="Arial" pitchFamily="34" charset="0"/>
                    </a:rPr>
                    <a:t>Slow</a:t>
                  </a:r>
                </a:p>
              </p:txBody>
            </p:sp>
            <p:sp>
              <p:nvSpPr>
                <p:cNvPr id="14" name="textruta 19"/>
                <p:cNvSpPr txBox="1"/>
                <p:nvPr/>
              </p:nvSpPr>
              <p:spPr>
                <a:xfrm>
                  <a:off x="2496229" y="2713943"/>
                  <a:ext cx="50374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>
                      <a:latin typeface="Arial" pitchFamily="34" charset="0"/>
                      <a:cs typeface="Arial" pitchFamily="34" charset="0"/>
                    </a:rPr>
                    <a:t>S</a:t>
                  </a:r>
                </a:p>
              </p:txBody>
            </p:sp>
            <p:sp>
              <p:nvSpPr>
                <p:cNvPr id="15" name="textruta 20"/>
                <p:cNvSpPr txBox="1"/>
                <p:nvPr/>
              </p:nvSpPr>
              <p:spPr>
                <a:xfrm>
                  <a:off x="5438755" y="2713943"/>
                  <a:ext cx="50374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>
                      <a:latin typeface="Arial" pitchFamily="34" charset="0"/>
                      <a:cs typeface="Arial" pitchFamily="34" charset="0"/>
                    </a:rPr>
                    <a:t>P</a:t>
                  </a:r>
                </a:p>
              </p:txBody>
            </p:sp>
            <p:sp>
              <p:nvSpPr>
                <p:cNvPr id="16" name="textruta 21"/>
                <p:cNvSpPr txBox="1"/>
                <p:nvPr/>
              </p:nvSpPr>
              <p:spPr>
                <a:xfrm>
                  <a:off x="3901182" y="4217962"/>
                  <a:ext cx="100749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>
                      <a:latin typeface="Arial" pitchFamily="34" charset="0"/>
                      <a:cs typeface="Arial" pitchFamily="34" charset="0"/>
                    </a:rPr>
                    <a:t>Fast</a:t>
                  </a:r>
                </a:p>
              </p:txBody>
            </p:sp>
            <p:cxnSp>
              <p:nvCxnSpPr>
                <p:cNvPr id="17" name="Rak pil 24"/>
                <p:cNvCxnSpPr/>
                <p:nvPr/>
              </p:nvCxnSpPr>
              <p:spPr>
                <a:xfrm rot="5400000" flipH="1" flipV="1">
                  <a:off x="4872859" y="3404292"/>
                  <a:ext cx="648853" cy="577211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Frihandsfigur 32"/>
              <p:cNvSpPr/>
              <p:nvPr/>
            </p:nvSpPr>
            <p:spPr>
              <a:xfrm>
                <a:off x="2809101" y="3791023"/>
                <a:ext cx="3049604" cy="1128968"/>
              </a:xfrm>
              <a:custGeom>
                <a:avLst/>
                <a:gdLst>
                  <a:gd name="connsiteX0" fmla="*/ 0 w 3049604"/>
                  <a:gd name="connsiteY0" fmla="*/ 96219 h 1128968"/>
                  <a:gd name="connsiteX1" fmla="*/ 1577713 w 3049604"/>
                  <a:gd name="connsiteY1" fmla="*/ 1116139 h 1128968"/>
                  <a:gd name="connsiteX2" fmla="*/ 2828339 w 3049604"/>
                  <a:gd name="connsiteY2" fmla="*/ 173194 h 1128968"/>
                  <a:gd name="connsiteX3" fmla="*/ 2905301 w 3049604"/>
                  <a:gd name="connsiteY3" fmla="*/ 76976 h 112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9604" h="1128968">
                    <a:moveTo>
                      <a:pt x="0" y="96219"/>
                    </a:moveTo>
                    <a:cubicBezTo>
                      <a:pt x="553161" y="599764"/>
                      <a:pt x="1106323" y="1103310"/>
                      <a:pt x="1577713" y="1116139"/>
                    </a:cubicBezTo>
                    <a:cubicBezTo>
                      <a:pt x="2049103" y="1128968"/>
                      <a:pt x="2607074" y="346388"/>
                      <a:pt x="2828339" y="173194"/>
                    </a:cubicBezTo>
                    <a:cubicBezTo>
                      <a:pt x="3049604" y="0"/>
                      <a:pt x="2977452" y="38488"/>
                      <a:pt x="2905301" y="76976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82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- Urease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27</a:t>
            </a:fld>
            <a:endParaRPr lang="sv-SE"/>
          </a:p>
        </p:txBody>
      </p:sp>
      <p:sp>
        <p:nvSpPr>
          <p:cNvPr id="5" name="Platshållare för innehåll 3"/>
          <p:cNvSpPr txBox="1">
            <a:spLocks/>
          </p:cNvSpPr>
          <p:nvPr/>
        </p:nvSpPr>
        <p:spPr>
          <a:xfrm>
            <a:off x="2455863" y="1324099"/>
            <a:ext cx="7920037" cy="95860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v-SE" dirty="0">
                <a:latin typeface="Arial" pitchFamily="34" charset="0"/>
                <a:cs typeface="Arial" pitchFamily="34" charset="0"/>
              </a:rPr>
              <a:t>A given enzyme can only catalyze only one reaction. Urea is decomposed by the enzyme urease, as shown below.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2535238" y="2249304"/>
            <a:ext cx="7326312" cy="1082795"/>
            <a:chOff x="909638" y="1816100"/>
            <a:chExt cx="7326312" cy="1082795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909638" y="1816100"/>
            <a:ext cx="7326312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5" name="Equation" r:id="rId3" imgW="3606800" imgH="241300" progId="Equation.3">
                    <p:embed/>
                  </p:oleObj>
                </mc:Choice>
                <mc:Fallback>
                  <p:oleObj name="Equation" r:id="rId3" imgW="3606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638" y="1816100"/>
                          <a:ext cx="7326312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3275013" y="2443282"/>
            <a:ext cx="2592387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6" name="Equation" r:id="rId5" imgW="1193800" imgH="203200" progId="Equation.3">
                    <p:embed/>
                  </p:oleObj>
                </mc:Choice>
                <mc:Fallback>
                  <p:oleObj name="Equation" r:id="rId5" imgW="1193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013" y="2443282"/>
                          <a:ext cx="2592387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8"/>
          <p:cNvGrpSpPr/>
          <p:nvPr/>
        </p:nvGrpSpPr>
        <p:grpSpPr>
          <a:xfrm>
            <a:off x="2601950" y="4200926"/>
            <a:ext cx="4327525" cy="2211388"/>
            <a:chOff x="1011238" y="4200926"/>
            <a:chExt cx="4327525" cy="2211388"/>
          </a:xfrm>
        </p:grpSpPr>
        <p:graphicFrame>
          <p:nvGraphicFramePr>
            <p:cNvPr id="10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1030288" y="4200926"/>
            <a:ext cx="3333750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7" name="Equation" r:id="rId7" imgW="1066337" imgH="203112" progId="Equation.3">
                    <p:embed/>
                  </p:oleObj>
                </mc:Choice>
                <mc:Fallback>
                  <p:oleObj name="Equation" r:id="rId7" imgW="106633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288" y="4200926"/>
                          <a:ext cx="3333750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1011238" y="4956576"/>
            <a:ext cx="3373437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8" name="Equation" r:id="rId9" imgW="1079032" imgH="203112" progId="Equation.3">
                    <p:embed/>
                  </p:oleObj>
                </mc:Choice>
                <mc:Fallback>
                  <p:oleObj name="Equation" r:id="rId9" imgW="1079032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4956576"/>
                          <a:ext cx="3373437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1011238" y="5753501"/>
            <a:ext cx="4327525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9" name="Equation" r:id="rId11" imgW="1384300" imgH="203200" progId="Equation.3">
                    <p:embed/>
                  </p:oleObj>
                </mc:Choice>
                <mc:Fallback>
                  <p:oleObj name="Equation" r:id="rId11" imgW="13843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5753501"/>
                          <a:ext cx="4327525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ktangel 10"/>
          <p:cNvSpPr/>
          <p:nvPr/>
        </p:nvSpPr>
        <p:spPr>
          <a:xfrm>
            <a:off x="2455864" y="3508777"/>
            <a:ext cx="52870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>
                <a:latin typeface="Arial" pitchFamily="34" charset="0"/>
                <a:cs typeface="Arial" pitchFamily="34" charset="0"/>
              </a:rPr>
              <a:t>The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corresponding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mechanism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is: </a:t>
            </a:r>
          </a:p>
        </p:txBody>
      </p:sp>
    </p:spTree>
    <p:extLst>
      <p:ext uri="{BB962C8B-B14F-4D97-AF65-F5344CB8AC3E}">
        <p14:creationId xmlns:p14="http://schemas.microsoft.com/office/powerpoint/2010/main" val="8261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28</a:t>
            </a:fld>
            <a:endParaRPr lang="sv-SE"/>
          </a:p>
        </p:txBody>
      </p:sp>
      <p:grpSp>
        <p:nvGrpSpPr>
          <p:cNvPr id="5" name="Group 17"/>
          <p:cNvGrpSpPr/>
          <p:nvPr/>
        </p:nvGrpSpPr>
        <p:grpSpPr>
          <a:xfrm>
            <a:off x="2543176" y="1533526"/>
            <a:ext cx="6207125" cy="5057775"/>
            <a:chOff x="920750" y="1533525"/>
            <a:chExt cx="6207125" cy="5057775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990600" y="1533525"/>
            <a:ext cx="2520950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59" name="Equation" r:id="rId3" imgW="1079500" imgH="228600" progId="Equation.3">
                    <p:embed/>
                  </p:oleObj>
                </mc:Choice>
                <mc:Fallback>
                  <p:oleObj name="Equation" r:id="rId3" imgW="1079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1533525"/>
                          <a:ext cx="2520950" cy="552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1019175" y="2247900"/>
            <a:ext cx="61087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0" name="Equation" r:id="rId5" imgW="2616200" imgH="228600" progId="Equation.3">
                    <p:embed/>
                  </p:oleObj>
                </mc:Choice>
                <mc:Fallback>
                  <p:oleObj name="Equation" r:id="rId5" imgW="2616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9175" y="2247900"/>
                          <a:ext cx="6108700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920750" y="4965700"/>
            <a:ext cx="3022600" cy="162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1" name="Equation" r:id="rId7" imgW="1295400" imgH="673100" progId="Equation.3">
                    <p:embed/>
                  </p:oleObj>
                </mc:Choice>
                <mc:Fallback>
                  <p:oleObj name="Equation" r:id="rId7" imgW="1295400" imgH="673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750" y="4965700"/>
                          <a:ext cx="3022600" cy="162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966788" y="3022600"/>
            <a:ext cx="2689225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2" name="Equation" r:id="rId9" imgW="1155700" imgH="431800" progId="Equation.3">
                    <p:embed/>
                  </p:oleObj>
                </mc:Choice>
                <mc:Fallback>
                  <p:oleObj name="Equation" r:id="rId9" imgW="11557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788" y="3022600"/>
                          <a:ext cx="2689225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984250" y="4279900"/>
            <a:ext cx="25146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3" name="Equation" r:id="rId11" imgW="1079500" imgH="228600" progId="Equation.3">
                    <p:embed/>
                  </p:oleObj>
                </mc:Choice>
                <mc:Fallback>
                  <p:oleObj name="Equation" r:id="rId11" imgW="1079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4250" y="4279900"/>
                          <a:ext cx="2514600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396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29</a:t>
            </a:fld>
            <a:endParaRPr lang="sv-SE"/>
          </a:p>
        </p:txBody>
      </p:sp>
      <p:grpSp>
        <p:nvGrpSpPr>
          <p:cNvPr id="4" name="Group 6"/>
          <p:cNvGrpSpPr/>
          <p:nvPr/>
        </p:nvGrpSpPr>
        <p:grpSpPr>
          <a:xfrm>
            <a:off x="2498725" y="1651000"/>
            <a:ext cx="7048500" cy="4241800"/>
            <a:chOff x="914400" y="1651000"/>
            <a:chExt cx="7048500" cy="42418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914400" y="1651000"/>
            <a:ext cx="7048500" cy="270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0" name="Equation" r:id="rId3" imgW="2667000" imgH="990600" progId="Equation.3">
                    <p:embed/>
                  </p:oleObj>
                </mc:Choice>
                <mc:Fallback>
                  <p:oleObj name="Equation" r:id="rId3" imgW="2667000" imgH="990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1651000"/>
                          <a:ext cx="7048500" cy="270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974725" y="4724400"/>
            <a:ext cx="4452938" cy="1168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1" name="Equation" r:id="rId5" imgW="1688367" imgH="431613" progId="Equation.3">
                    <p:embed/>
                  </p:oleObj>
                </mc:Choice>
                <mc:Fallback>
                  <p:oleObj name="Equation" r:id="rId5" imgW="1688367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4725" y="4724400"/>
                          <a:ext cx="4452938" cy="1168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080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2438400" y="1683657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Pseudo Steady State Hypothesis (PSSH)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Net rate of reaction of active </a:t>
            </a:r>
            <a:r>
              <a:rPr lang="en-US" dirty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ntermediates is zero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Hall of Fame Reaction:   2NO +O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 2NO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2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Introduction to Enzyme Kinetics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Begin non-Isothermal reactor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8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30</a:t>
            </a:fld>
            <a:endParaRPr lang="sv-SE"/>
          </a:p>
        </p:txBody>
      </p:sp>
      <p:sp>
        <p:nvSpPr>
          <p:cNvPr id="8" name="Rektangel 3"/>
          <p:cNvSpPr/>
          <p:nvPr/>
        </p:nvSpPr>
        <p:spPr>
          <a:xfrm>
            <a:off x="2438401" y="2476293"/>
            <a:ext cx="796766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Turnover Number: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800" i="1" baseline="-25000" dirty="0" err="1">
                <a:latin typeface="Arial" pitchFamily="34" charset="0"/>
                <a:cs typeface="Arial" pitchFamily="34" charset="0"/>
              </a:rPr>
              <a:t>cat</a:t>
            </a:r>
            <a:endParaRPr lang="en-US" sz="2800" i="1" baseline="-25000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Number of substrate molecules (moles) converted to product in a given time (s) on a single enzyme molecule 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(molecules/molecule/time)</a:t>
            </a:r>
          </a:p>
          <a:p>
            <a:pPr algn="just">
              <a:buFontTx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For the reaction:</a:t>
            </a:r>
          </a:p>
        </p:txBody>
      </p:sp>
      <p:sp>
        <p:nvSpPr>
          <p:cNvPr id="9" name="Rektangel 6"/>
          <p:cNvSpPr/>
          <p:nvPr/>
        </p:nvSpPr>
        <p:spPr>
          <a:xfrm>
            <a:off x="2452049" y="5136332"/>
            <a:ext cx="7967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40,000,000 molecules of H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converted to product per second on a single enzyme molecule.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346113" y="4125525"/>
            <a:ext cx="3996607" cy="720648"/>
            <a:chOff x="2508912" y="4111105"/>
            <a:chExt cx="3996607" cy="720648"/>
          </a:xfrm>
        </p:grpSpPr>
        <p:sp>
          <p:nvSpPr>
            <p:cNvPr id="11" name="Rektangel 4"/>
            <p:cNvSpPr/>
            <p:nvPr/>
          </p:nvSpPr>
          <p:spPr>
            <a:xfrm>
              <a:off x="2508912" y="4246978"/>
              <a:ext cx="39966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2600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2600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+ E 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→</a:t>
              </a:r>
              <a:r>
                <a:rPr lang="en-US" sz="2600" dirty="0">
                  <a:latin typeface="Arial" pitchFamily="34" charset="0"/>
                  <a:cs typeface="Arial" pitchFamily="34" charset="0"/>
                  <a:sym typeface="Wingdings" charset="2"/>
                </a:rPr>
                <a:t>H</a:t>
              </a:r>
              <a:r>
                <a:rPr lang="en-US" sz="2600" baseline="-25000" dirty="0">
                  <a:latin typeface="Arial" pitchFamily="34" charset="0"/>
                  <a:cs typeface="Arial" pitchFamily="34" charset="0"/>
                  <a:sym typeface="Wingdings" charset="2"/>
                </a:rPr>
                <a:t>2</a:t>
              </a:r>
              <a:r>
                <a:rPr lang="en-US" sz="2600" dirty="0">
                  <a:latin typeface="Arial" pitchFamily="34" charset="0"/>
                  <a:cs typeface="Arial" pitchFamily="34" charset="0"/>
                  <a:sym typeface="Wingdings" charset="2"/>
                </a:rPr>
                <a:t>O + O +  E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44202" y="4111105"/>
              <a:ext cx="796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2400" baseline="-25000" dirty="0" err="1">
                  <a:latin typeface="Arial" pitchFamily="34" charset="0"/>
                  <a:cs typeface="Arial" pitchFamily="34" charset="0"/>
                </a:rPr>
                <a:t>cat</a:t>
              </a:r>
              <a:endParaRPr lang="en-US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455758" y="1737208"/>
            <a:ext cx="1888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Arial" pitchFamily="34" charset="0"/>
                <a:cs typeface="Arial" pitchFamily="34" charset="0"/>
              </a:rPr>
              <a:t>V</a:t>
            </a:r>
            <a:r>
              <a:rPr lang="en-US" sz="2800" i="1" baseline="-40000" dirty="0" err="1">
                <a:latin typeface="Arial" pitchFamily="34" charset="0"/>
                <a:cs typeface="Arial" pitchFamily="34" charset="0"/>
              </a:rPr>
              <a:t>max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800" i="1" baseline="-40000" dirty="0" err="1">
                <a:latin typeface="Arial" pitchFamily="34" charset="0"/>
                <a:cs typeface="Arial" pitchFamily="34" charset="0"/>
              </a:rPr>
              <a:t>cat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sz="2800" i="1" baseline="-40000" dirty="0" err="1">
                <a:latin typeface="Arial" pitchFamily="34" charset="0"/>
                <a:cs typeface="Arial" pitchFamily="34" charset="0"/>
              </a:rPr>
              <a:t>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16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372776" y="3536602"/>
            <a:ext cx="3387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Michaelis-Menten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plot)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132521" y="3923764"/>
            <a:ext cx="438393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Solving: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=S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1/2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therefore K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the concentration at which the </a:t>
            </a:r>
            <a:r>
              <a:rPr lang="en-US" sz="24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half the maximum </a:t>
            </a:r>
            <a:r>
              <a:rPr lang="en-US" sz="24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5"/>
          <p:cNvGrpSpPr/>
          <p:nvPr/>
        </p:nvGrpSpPr>
        <p:grpSpPr>
          <a:xfrm>
            <a:off x="2127504" y="4029045"/>
            <a:ext cx="3904804" cy="2662338"/>
            <a:chOff x="766322" y="3152637"/>
            <a:chExt cx="4663404" cy="3231054"/>
          </a:xfrm>
        </p:grpSpPr>
        <p:grpSp>
          <p:nvGrpSpPr>
            <p:cNvPr id="5" name="Group 16"/>
            <p:cNvGrpSpPr/>
            <p:nvPr/>
          </p:nvGrpSpPr>
          <p:grpSpPr>
            <a:xfrm>
              <a:off x="766322" y="3152637"/>
              <a:ext cx="3791457" cy="3221794"/>
              <a:chOff x="841628" y="3733800"/>
              <a:chExt cx="2349248" cy="2143272"/>
            </a:xfrm>
          </p:grpSpPr>
          <p:grpSp>
            <p:nvGrpSpPr>
              <p:cNvPr id="6" name="Group 15"/>
              <p:cNvGrpSpPr/>
              <p:nvPr/>
            </p:nvGrpSpPr>
            <p:grpSpPr>
              <a:xfrm>
                <a:off x="1362075" y="3733800"/>
                <a:ext cx="1828801" cy="1763714"/>
                <a:chOff x="1362075" y="3733800"/>
                <a:chExt cx="1828801" cy="1763714"/>
              </a:xfrm>
            </p:grpSpPr>
            <p:sp>
              <p:nvSpPr>
                <p:cNvPr id="23" name="Line 6"/>
                <p:cNvSpPr>
                  <a:spLocks noChangeShapeType="1"/>
                </p:cNvSpPr>
                <p:nvPr/>
              </p:nvSpPr>
              <p:spPr bwMode="auto">
                <a:xfrm>
                  <a:off x="1362075" y="3733800"/>
                  <a:ext cx="0" cy="1752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Line 7"/>
                <p:cNvSpPr>
                  <a:spLocks noChangeShapeType="1"/>
                </p:cNvSpPr>
                <p:nvPr/>
              </p:nvSpPr>
              <p:spPr bwMode="auto">
                <a:xfrm>
                  <a:off x="1362075" y="5486400"/>
                  <a:ext cx="1828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Line 8"/>
                <p:cNvSpPr>
                  <a:spLocks noChangeShapeType="1"/>
                </p:cNvSpPr>
                <p:nvPr/>
              </p:nvSpPr>
              <p:spPr bwMode="auto">
                <a:xfrm>
                  <a:off x="1362075" y="4724400"/>
                  <a:ext cx="1828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Line 9"/>
                <p:cNvSpPr>
                  <a:spLocks noChangeShapeType="1"/>
                </p:cNvSpPr>
                <p:nvPr/>
              </p:nvSpPr>
              <p:spPr bwMode="auto">
                <a:xfrm>
                  <a:off x="1362075" y="3886200"/>
                  <a:ext cx="1828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Line 10"/>
                <p:cNvSpPr>
                  <a:spLocks noChangeShapeType="1"/>
                </p:cNvSpPr>
                <p:nvPr/>
              </p:nvSpPr>
              <p:spPr bwMode="auto">
                <a:xfrm>
                  <a:off x="1632337" y="4724402"/>
                  <a:ext cx="0" cy="762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Arc 12"/>
                <p:cNvSpPr>
                  <a:spLocks/>
                </p:cNvSpPr>
                <p:nvPr/>
              </p:nvSpPr>
              <p:spPr bwMode="auto">
                <a:xfrm rot="10800000" flipV="1">
                  <a:off x="1362075" y="3962401"/>
                  <a:ext cx="1828801" cy="1535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751"/>
                    <a:gd name="T2" fmla="*/ 21599 w 21600"/>
                    <a:gd name="T3" fmla="*/ 21751 h 21751"/>
                    <a:gd name="T4" fmla="*/ 0 w 21600"/>
                    <a:gd name="T5" fmla="*/ 21600 h 217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51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50"/>
                        <a:pt x="21599" y="21700"/>
                        <a:pt x="21599" y="21751"/>
                      </a:cubicBezTo>
                    </a:path>
                    <a:path w="21600" h="21751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50"/>
                        <a:pt x="21599" y="21700"/>
                        <a:pt x="21599" y="2175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0" name="Text Box 13"/>
              <p:cNvSpPr txBox="1">
                <a:spLocks noChangeArrowheads="1"/>
              </p:cNvSpPr>
              <p:nvPr/>
            </p:nvSpPr>
            <p:spPr bwMode="auto">
              <a:xfrm>
                <a:off x="841628" y="3733800"/>
                <a:ext cx="838200" cy="422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2800" baseline="-25000" dirty="0" err="1">
                    <a:latin typeface="Arial" pitchFamily="34" charset="0"/>
                    <a:cs typeface="Arial" pitchFamily="34" charset="0"/>
                  </a:rPr>
                  <a:t>max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 Box 14"/>
              <p:cNvSpPr txBox="1">
                <a:spLocks noChangeArrowheads="1"/>
              </p:cNvSpPr>
              <p:nvPr/>
            </p:nvSpPr>
            <p:spPr bwMode="auto">
              <a:xfrm>
                <a:off x="942974" y="4390691"/>
                <a:ext cx="838200" cy="472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3200" dirty="0" err="1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sz="3200" baseline="-25000" dirty="0" err="1">
                    <a:latin typeface="Arial" pitchFamily="34" charset="0"/>
                    <a:cs typeface="Arial" pitchFamily="34" charset="0"/>
                  </a:rPr>
                  <a:t>s</a:t>
                </a:r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 Box 15"/>
              <p:cNvSpPr txBox="1">
                <a:spLocks noChangeArrowheads="1"/>
              </p:cNvSpPr>
              <p:nvPr/>
            </p:nvSpPr>
            <p:spPr bwMode="auto">
              <a:xfrm>
                <a:off x="1514475" y="5454652"/>
                <a:ext cx="838200" cy="422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2800" baseline="-25000" dirty="0">
                    <a:latin typeface="Arial" pitchFamily="34" charset="0"/>
                    <a:cs typeface="Arial" pitchFamily="34" charset="0"/>
                  </a:rPr>
                  <a:t>1/2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196873" y="5673999"/>
              <a:ext cx="1232853" cy="709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 baseline="-25000" dirty="0"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</p:grpSp>
      <p:grpSp>
        <p:nvGrpSpPr>
          <p:cNvPr id="7" name="Grupp 14"/>
          <p:cNvGrpSpPr/>
          <p:nvPr/>
        </p:nvGrpSpPr>
        <p:grpSpPr>
          <a:xfrm>
            <a:off x="3862101" y="1454587"/>
            <a:ext cx="4340415" cy="1894349"/>
            <a:chOff x="996040" y="4690533"/>
            <a:chExt cx="4684543" cy="1894349"/>
          </a:xfrm>
        </p:grpSpPr>
        <p:sp>
          <p:nvSpPr>
            <p:cNvPr id="30" name="Rektangel med rundade hörn 13"/>
            <p:cNvSpPr/>
            <p:nvPr/>
          </p:nvSpPr>
          <p:spPr>
            <a:xfrm>
              <a:off x="996040" y="4690533"/>
              <a:ext cx="4684543" cy="1894349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ktangel 11"/>
            <p:cNvSpPr/>
            <p:nvPr/>
          </p:nvSpPr>
          <p:spPr>
            <a:xfrm>
              <a:off x="1000905" y="4787476"/>
              <a:ext cx="42114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400" dirty="0">
                  <a:latin typeface="Arial" pitchFamily="34" charset="0"/>
                  <a:cs typeface="Arial" pitchFamily="34" charset="0"/>
                </a:rPr>
                <a:t>Michaelis-Menten Equation</a:t>
              </a:r>
            </a:p>
          </p:txBody>
        </p:sp>
        <p:graphicFrame>
          <p:nvGraphicFramePr>
            <p:cNvPr id="32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1560840" y="5316410"/>
            <a:ext cx="2999762" cy="1203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04" name="Equation" r:id="rId3" imgW="1117600" imgH="431800" progId="Equation.3">
                    <p:embed/>
                  </p:oleObj>
                </mc:Choice>
                <mc:Fallback>
                  <p:oleObj name="Equation" r:id="rId3" imgW="11176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0840" y="5316410"/>
                          <a:ext cx="2999762" cy="12031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10"/>
          <p:cNvGraphicFramePr>
            <a:graphicFrameLocks noChangeAspect="1"/>
          </p:cNvGraphicFramePr>
          <p:nvPr>
            <p:extLst/>
          </p:nvPr>
        </p:nvGraphicFramePr>
        <p:xfrm>
          <a:off x="7507288" y="3665587"/>
          <a:ext cx="2703513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Equation" r:id="rId5" imgW="1104900" imgH="431800" progId="Equation.3">
                  <p:embed/>
                </p:oleObj>
              </mc:Choice>
              <mc:Fallback>
                <p:oleObj name="Equation" r:id="rId5" imgW="1104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7288" y="3665587"/>
                        <a:ext cx="2703513" cy="1096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68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32</a:t>
            </a:fld>
            <a:endParaRPr lang="sv-SE"/>
          </a:p>
        </p:txBody>
      </p:sp>
      <p:grpSp>
        <p:nvGrpSpPr>
          <p:cNvPr id="4" name="Group 3"/>
          <p:cNvGrpSpPr/>
          <p:nvPr/>
        </p:nvGrpSpPr>
        <p:grpSpPr>
          <a:xfrm>
            <a:off x="2455864" y="1701811"/>
            <a:ext cx="6333003" cy="1114120"/>
            <a:chOff x="931863" y="1417638"/>
            <a:chExt cx="6333003" cy="1114120"/>
          </a:xfrm>
        </p:grpSpPr>
        <p:graphicFrame>
          <p:nvGraphicFramePr>
            <p:cNvPr id="34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3796434" y="1417638"/>
            <a:ext cx="3468432" cy="1114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27" name="Equation" r:id="rId3" imgW="1435100" imgH="444500" progId="Equation.3">
                    <p:embed/>
                  </p:oleObj>
                </mc:Choice>
                <mc:Fallback>
                  <p:oleObj name="Equation" r:id="rId3" imgW="14351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6434" y="1417638"/>
                          <a:ext cx="3468432" cy="11141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ktangel 12"/>
            <p:cNvSpPr/>
            <p:nvPr/>
          </p:nvSpPr>
          <p:spPr>
            <a:xfrm>
              <a:off x="931863" y="1701811"/>
              <a:ext cx="340969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>
                  <a:latin typeface="Arial" pitchFamily="34" charset="0"/>
                  <a:cs typeface="Arial" pitchFamily="34" charset="0"/>
                </a:rPr>
                <a:t>Inverting yields:</a:t>
              </a:r>
            </a:p>
          </p:txBody>
        </p:sp>
      </p:grpSp>
      <p:grpSp>
        <p:nvGrpSpPr>
          <p:cNvPr id="5" name="Grupp 29"/>
          <p:cNvGrpSpPr/>
          <p:nvPr/>
        </p:nvGrpSpPr>
        <p:grpSpPr>
          <a:xfrm>
            <a:off x="2452256" y="2994971"/>
            <a:ext cx="6688137" cy="3609410"/>
            <a:chOff x="575755" y="3402224"/>
            <a:chExt cx="5658899" cy="3297656"/>
          </a:xfrm>
        </p:grpSpPr>
        <p:sp>
          <p:nvSpPr>
            <p:cNvPr id="37" name="Rektangel 15"/>
            <p:cNvSpPr/>
            <p:nvPr/>
          </p:nvSpPr>
          <p:spPr>
            <a:xfrm>
              <a:off x="575755" y="3402224"/>
              <a:ext cx="3627124" cy="449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Lineweaver-Burk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Plot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Rak 17"/>
            <p:cNvCxnSpPr/>
            <p:nvPr/>
          </p:nvCxnSpPr>
          <p:spPr>
            <a:xfrm rot="16200000" flipH="1">
              <a:off x="210910" y="5070731"/>
              <a:ext cx="2356892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k 18"/>
            <p:cNvCxnSpPr/>
            <p:nvPr/>
          </p:nvCxnSpPr>
          <p:spPr>
            <a:xfrm rot="10800000" flipH="1">
              <a:off x="1388562" y="6247589"/>
              <a:ext cx="2356892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k 19"/>
            <p:cNvCxnSpPr/>
            <p:nvPr/>
          </p:nvCxnSpPr>
          <p:spPr>
            <a:xfrm rot="10800000" flipV="1">
              <a:off x="1388562" y="5317067"/>
              <a:ext cx="2356892" cy="552308"/>
            </a:xfrm>
            <a:prstGeom prst="line">
              <a:avLst/>
            </a:prstGeom>
            <a:ln w="19050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k 21"/>
            <p:cNvCxnSpPr/>
            <p:nvPr/>
          </p:nvCxnSpPr>
          <p:spPr>
            <a:xfrm rot="10800000">
              <a:off x="1388562" y="5869376"/>
              <a:ext cx="2356893" cy="1588"/>
            </a:xfrm>
            <a:prstGeom prst="line">
              <a:avLst/>
            </a:prstGeom>
            <a:ln w="19050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ruta 25"/>
            <p:cNvSpPr txBox="1"/>
            <p:nvPr/>
          </p:nvSpPr>
          <p:spPr>
            <a:xfrm>
              <a:off x="3745454" y="4969247"/>
              <a:ext cx="2489200" cy="44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slope = K</a:t>
              </a:r>
              <a:r>
                <a:rPr lang="sv-SE" sz="2600" baseline="-25000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sv-SE" sz="2600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/V</a:t>
              </a:r>
              <a:r>
                <a:rPr lang="sv-SE" sz="2600" baseline="-25000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max</a:t>
              </a:r>
              <a:r>
                <a:rPr lang="sv-SE" sz="2600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43" name="textruta 26"/>
            <p:cNvSpPr txBox="1"/>
            <p:nvPr/>
          </p:nvSpPr>
          <p:spPr>
            <a:xfrm>
              <a:off x="3745455" y="5623153"/>
              <a:ext cx="1134533" cy="44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1/V</a:t>
              </a:r>
              <a:r>
                <a:rPr lang="sv-SE" sz="2600" baseline="-250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max</a:t>
              </a:r>
              <a:r>
                <a:rPr lang="sv-SE" sz="26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44" name="textruta 27"/>
            <p:cNvSpPr txBox="1"/>
            <p:nvPr/>
          </p:nvSpPr>
          <p:spPr>
            <a:xfrm>
              <a:off x="2516525" y="6249971"/>
              <a:ext cx="1134533" cy="44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1/S</a:t>
              </a:r>
            </a:p>
          </p:txBody>
        </p:sp>
        <p:sp>
          <p:nvSpPr>
            <p:cNvPr id="45" name="textruta 28"/>
            <p:cNvSpPr txBox="1"/>
            <p:nvPr/>
          </p:nvSpPr>
          <p:spPr>
            <a:xfrm>
              <a:off x="575755" y="4824624"/>
              <a:ext cx="1134533" cy="44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1/-r</a:t>
              </a:r>
              <a:r>
                <a:rPr lang="sv-SE" sz="2600" baseline="-25000" dirty="0">
                  <a:latin typeface="Arial" pitchFamily="34" charset="0"/>
                  <a:cs typeface="Arial" pitchFamily="34" charset="0"/>
                </a:rPr>
                <a:t>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8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Enzyme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33</a:t>
            </a:fld>
            <a:endParaRPr lang="sv-SE"/>
          </a:p>
        </p:txBody>
      </p:sp>
      <p:grpSp>
        <p:nvGrpSpPr>
          <p:cNvPr id="4" name="Grupp 19"/>
          <p:cNvGrpSpPr/>
          <p:nvPr/>
        </p:nvGrpSpPr>
        <p:grpSpPr>
          <a:xfrm>
            <a:off x="2438400" y="1656130"/>
            <a:ext cx="3256426" cy="1126759"/>
            <a:chOff x="914400" y="1469866"/>
            <a:chExt cx="3256426" cy="1126759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1055688" y="2139425"/>
            <a:ext cx="311513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54" name="Equation" r:id="rId3" imgW="1435100" imgH="203200" progId="Equation.3">
                    <p:embed/>
                  </p:oleObj>
                </mc:Choice>
                <mc:Fallback>
                  <p:oleObj name="Equation" r:id="rId3" imgW="14351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5688" y="2139425"/>
                          <a:ext cx="3115138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ktangel 14"/>
            <p:cNvSpPr/>
            <p:nvPr/>
          </p:nvSpPr>
          <p:spPr>
            <a:xfrm>
              <a:off x="914400" y="1469866"/>
              <a:ext cx="22721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sv-SE" sz="2800" dirty="0">
                  <a:ln w="12700">
                    <a:noFill/>
                    <a:prstDash val="solid"/>
                  </a:ln>
                  <a:latin typeface="Arial" pitchFamily="34" charset="0"/>
                  <a:ea typeface="+mj-ea"/>
                  <a:cs typeface="Arial" pitchFamily="34" charset="0"/>
                </a:rPr>
                <a:t>Competitive</a:t>
              </a:r>
            </a:p>
          </p:txBody>
        </p:sp>
      </p:grpSp>
      <p:grpSp>
        <p:nvGrpSpPr>
          <p:cNvPr id="7" name="Grupp 18"/>
          <p:cNvGrpSpPr/>
          <p:nvPr/>
        </p:nvGrpSpPr>
        <p:grpSpPr>
          <a:xfrm>
            <a:off x="2438401" y="3132663"/>
            <a:ext cx="4094163" cy="1118662"/>
            <a:chOff x="914400" y="2357330"/>
            <a:chExt cx="3850464" cy="1052074"/>
          </a:xfrm>
        </p:grpSpPr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1090575" y="2979419"/>
            <a:ext cx="3674289" cy="429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55" name="Equation" r:id="rId5" imgW="1803400" imgH="203200" progId="Equation.3">
                    <p:embed/>
                  </p:oleObj>
                </mc:Choice>
                <mc:Fallback>
                  <p:oleObj name="Equation" r:id="rId5" imgW="1803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575" y="2979419"/>
                          <a:ext cx="3674289" cy="4299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15"/>
            <p:cNvSpPr/>
            <p:nvPr/>
          </p:nvSpPr>
          <p:spPr>
            <a:xfrm>
              <a:off x="914400" y="2357330"/>
              <a:ext cx="2684153" cy="492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 err="1">
                  <a:ln w="12700">
                    <a:noFill/>
                    <a:prstDash val="solid"/>
                  </a:ln>
                  <a:latin typeface="Arial" pitchFamily="34" charset="0"/>
                  <a:ea typeface="+mj-ea"/>
                  <a:cs typeface="Arial" pitchFamily="34" charset="0"/>
                </a:rPr>
                <a:t>Uncompetitive</a:t>
              </a:r>
              <a:endParaRPr lang="sv-SE" sz="2800" dirty="0">
                <a:ln w="12700">
                  <a:noFill/>
                  <a:prstDash val="solid"/>
                </a:ln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0" name="Grupp 20"/>
          <p:cNvGrpSpPr/>
          <p:nvPr/>
        </p:nvGrpSpPr>
        <p:grpSpPr>
          <a:xfrm>
            <a:off x="2438399" y="4660894"/>
            <a:ext cx="4435476" cy="1779595"/>
            <a:chOff x="914400" y="3175202"/>
            <a:chExt cx="4435476" cy="1779595"/>
          </a:xfrm>
        </p:grpSpPr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1119189" y="3824497"/>
            <a:ext cx="42306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56" name="Equation" r:id="rId7" imgW="1803400" imgH="203200" progId="Equation.3">
                    <p:embed/>
                  </p:oleObj>
                </mc:Choice>
                <mc:Fallback>
                  <p:oleObj name="Equation" r:id="rId7" imgW="1803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9189" y="3824497"/>
                          <a:ext cx="4230687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5"/>
            <p:cNvGraphicFramePr>
              <a:graphicFrameLocks noChangeAspect="1"/>
            </p:cNvGraphicFramePr>
            <p:nvPr/>
          </p:nvGraphicFramePr>
          <p:xfrm>
            <a:off x="1109664" y="4459497"/>
            <a:ext cx="42306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57" name="Equation" r:id="rId9" imgW="1803400" imgH="203200" progId="Equation.3">
                    <p:embed/>
                  </p:oleObj>
                </mc:Choice>
                <mc:Fallback>
                  <p:oleObj name="Equation" r:id="rId9" imgW="1803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9664" y="4459497"/>
                          <a:ext cx="4230687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ktangel 16"/>
            <p:cNvSpPr/>
            <p:nvPr/>
          </p:nvSpPr>
          <p:spPr>
            <a:xfrm>
              <a:off x="914400" y="3175202"/>
              <a:ext cx="325642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 err="1">
                  <a:ln w="12700">
                    <a:noFill/>
                    <a:prstDash val="solid"/>
                  </a:ln>
                  <a:latin typeface="Arial" pitchFamily="34" charset="0"/>
                  <a:ea typeface="+mj-ea"/>
                  <a:cs typeface="Arial" pitchFamily="34" charset="0"/>
                </a:rPr>
                <a:t>Non-competitive</a:t>
              </a:r>
              <a:endParaRPr lang="sv-SE" sz="2800" dirty="0">
                <a:ln w="12700">
                  <a:noFill/>
                  <a:prstDash val="solid"/>
                </a:ln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pic>
        <p:nvPicPr>
          <p:cNvPr id="14" name="Picture 13" descr="competitve.svg.m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3300" y="1534918"/>
            <a:ext cx="1090559" cy="1090559"/>
          </a:xfrm>
          <a:prstGeom prst="rect">
            <a:avLst/>
          </a:prstGeom>
        </p:spPr>
      </p:pic>
      <p:pic>
        <p:nvPicPr>
          <p:cNvPr id="15" name="Picture 14" descr="Non-competitve.svg.m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03300" y="3327401"/>
            <a:ext cx="1090559" cy="1006949"/>
          </a:xfrm>
          <a:prstGeom prst="rect">
            <a:avLst/>
          </a:prstGeom>
        </p:spPr>
      </p:pic>
      <p:pic>
        <p:nvPicPr>
          <p:cNvPr id="16" name="Picture 15" descr="friends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43826" y="5105401"/>
            <a:ext cx="11715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34</a:t>
            </a:fld>
            <a:endParaRPr lang="sv-SE"/>
          </a:p>
        </p:txBody>
      </p:sp>
      <p:pic>
        <p:nvPicPr>
          <p:cNvPr id="4" name="Picture 3" descr="competitve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579" y="327080"/>
            <a:ext cx="1090559" cy="109055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708088" y="1848140"/>
          <a:ext cx="8760696" cy="3291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Document" r:id="rId5" imgW="6288024" imgH="2346960" progId="Word.Document.8">
                  <p:embed/>
                </p:oleObj>
              </mc:Choice>
              <mc:Fallback>
                <p:oleObj name="Document" r:id="rId5" imgW="6288024" imgH="23469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088" y="1848140"/>
                        <a:ext cx="8760696" cy="32918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63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35</a:t>
            </a:fld>
            <a:endParaRPr lang="sv-SE"/>
          </a:p>
        </p:txBody>
      </p:sp>
      <p:pic>
        <p:nvPicPr>
          <p:cNvPr id="4" name="Picture 3" descr="competitve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579" y="327080"/>
            <a:ext cx="1090559" cy="1090559"/>
          </a:xfrm>
          <a:prstGeom prst="rect">
            <a:avLst/>
          </a:prstGeom>
        </p:spPr>
      </p:pic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2536826" y="1584327"/>
          <a:ext cx="4340943" cy="78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Equation" r:id="rId4" imgW="1828800" imgH="355600" progId="Equation.3">
                  <p:embed/>
                </p:oleObj>
              </mc:Choice>
              <mc:Fallback>
                <p:oleObj name="Equation" r:id="rId4" imgW="1828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6" y="1584327"/>
                        <a:ext cx="4340943" cy="7887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5"/>
          <p:cNvGraphicFramePr>
            <a:graphicFrameLocks noChangeAspect="1"/>
          </p:cNvGraphicFramePr>
          <p:nvPr/>
        </p:nvGraphicFramePr>
        <p:xfrm>
          <a:off x="2640014" y="4062414"/>
          <a:ext cx="5368925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Equation" r:id="rId6" imgW="2260600" imgH="889000" progId="Equation.3">
                  <p:embed/>
                </p:oleObj>
              </mc:Choice>
              <mc:Fallback>
                <p:oleObj name="Equation" r:id="rId6" imgW="2260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4062414"/>
                        <a:ext cx="5368925" cy="211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18"/>
          <p:cNvSpPr/>
          <p:nvPr/>
        </p:nvSpPr>
        <p:spPr>
          <a:xfrm>
            <a:off x="2455863" y="3486057"/>
            <a:ext cx="2494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v-SE" sz="2400" b="1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1) Mechanisms:</a:t>
            </a:r>
            <a:endParaRPr lang="en-US" sz="2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05076" y="2489200"/>
          <a:ext cx="3787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Equation" r:id="rId8" imgW="1651000" imgH="355600" progId="Equation.3">
                  <p:embed/>
                </p:oleObj>
              </mc:Choice>
              <mc:Fallback>
                <p:oleObj name="Equation" r:id="rId8" imgW="1651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6" y="2489200"/>
                        <a:ext cx="3787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2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2455863" y="1413923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2) Rate Laws: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2895171" y="1943965"/>
            <a:ext cx="4668837" cy="4668860"/>
            <a:chOff x="900113" y="1971675"/>
            <a:chExt cx="4668837" cy="4668860"/>
          </a:xfrm>
        </p:grpSpPr>
        <p:graphicFrame>
          <p:nvGraphicFramePr>
            <p:cNvPr id="83994" name="Object 26"/>
            <p:cNvGraphicFramePr>
              <a:graphicFrameLocks noChangeAspect="1"/>
            </p:cNvGraphicFramePr>
            <p:nvPr>
              <p:extLst/>
            </p:nvPr>
          </p:nvGraphicFramePr>
          <p:xfrm>
            <a:off x="919163" y="1971675"/>
            <a:ext cx="4649787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7" name="Equation" r:id="rId4" imgW="2095500" imgH="228600" progId="Equation.3">
                    <p:embed/>
                  </p:oleObj>
                </mc:Choice>
                <mc:Fallback>
                  <p:oleObj name="Equation" r:id="rId4" imgW="2095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163" y="1971675"/>
                          <a:ext cx="4649787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995" name="Object 27"/>
            <p:cNvGraphicFramePr>
              <a:graphicFrameLocks noChangeAspect="1"/>
            </p:cNvGraphicFramePr>
            <p:nvPr>
              <p:extLst/>
            </p:nvPr>
          </p:nvGraphicFramePr>
          <p:xfrm>
            <a:off x="934707" y="5761060"/>
            <a:ext cx="3124200" cy="879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8" name="Equation" r:id="rId6" imgW="1536700" imgH="431800" progId="Equation.3">
                    <p:embed/>
                  </p:oleObj>
                </mc:Choice>
                <mc:Fallback>
                  <p:oleObj name="Equation" r:id="rId6" imgW="15367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4707" y="5761060"/>
                          <a:ext cx="3124200" cy="879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50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900113" y="2749550"/>
            <a:ext cx="3678237" cy="1095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9" name="Equation" r:id="rId8" imgW="1447800" imgH="431800" progId="Equation.3">
                    <p:embed/>
                  </p:oleObj>
                </mc:Choice>
                <mc:Fallback>
                  <p:oleObj name="Equation" r:id="rId8" imgW="14478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113" y="2749550"/>
                          <a:ext cx="3678237" cy="1095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51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915988" y="3886200"/>
            <a:ext cx="1962150" cy="1042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0" name="Equation" r:id="rId10" imgW="812447" imgH="431613" progId="Equation.3">
                    <p:embed/>
                  </p:oleObj>
                </mc:Choice>
                <mc:Fallback>
                  <p:oleObj name="Equation" r:id="rId10" imgW="812447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5988" y="3886200"/>
                          <a:ext cx="1962150" cy="1042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52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915988" y="5019675"/>
            <a:ext cx="3724895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1" name="Equation" r:id="rId12" imgW="1549400" imgH="228600" progId="Equation.3">
                    <p:embed/>
                  </p:oleObj>
                </mc:Choice>
                <mc:Fallback>
                  <p:oleObj name="Equation" r:id="rId12" imgW="1549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5988" y="5019675"/>
                          <a:ext cx="3724895" cy="548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36</a:t>
            </a:fld>
            <a:endParaRPr lang="sv-SE"/>
          </a:p>
        </p:txBody>
      </p:sp>
      <p:pic>
        <p:nvPicPr>
          <p:cNvPr id="12" name="Picture 11" descr="competitve.svg.m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8579" y="327080"/>
            <a:ext cx="1090559" cy="10905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37</a:t>
            </a:fld>
            <a:endParaRPr lang="sv-SE"/>
          </a:p>
        </p:txBody>
      </p:sp>
      <p:pic>
        <p:nvPicPr>
          <p:cNvPr id="12" name="Picture 11" descr="competitve.svg.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79" y="327080"/>
            <a:ext cx="1090559" cy="10905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2414588" y="1409701"/>
          <a:ext cx="725805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Equation" r:id="rId5" imgW="3263900" imgH="622300" progId="Equation.3">
                  <p:embed/>
                </p:oleObj>
              </mc:Choice>
              <mc:Fallback>
                <p:oleObj name="Equation" r:id="rId5" imgW="32639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1409701"/>
                        <a:ext cx="7258050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/>
          </p:nvPr>
        </p:nvGraphicFramePr>
        <p:xfrm>
          <a:off x="2446339" y="5645150"/>
          <a:ext cx="408463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Equation" r:id="rId7" imgW="1930400" imgH="482600" progId="Equation.3">
                  <p:embed/>
                </p:oleObj>
              </mc:Choice>
              <mc:Fallback>
                <p:oleObj name="Equation" r:id="rId7" imgW="1930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9" y="5645150"/>
                        <a:ext cx="4084637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/>
          </p:nvPr>
        </p:nvGraphicFramePr>
        <p:xfrm>
          <a:off x="2446339" y="2368551"/>
          <a:ext cx="2998787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Equation" r:id="rId9" imgW="1371600" imgH="622300" progId="Equation.3">
                  <p:embed/>
                </p:oleObj>
              </mc:Choice>
              <mc:Fallback>
                <p:oleObj name="Equation" r:id="rId9" imgW="13716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9" y="2368551"/>
                        <a:ext cx="2998787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9"/>
          <p:cNvGrpSpPr/>
          <p:nvPr/>
        </p:nvGrpSpPr>
        <p:grpSpPr>
          <a:xfrm>
            <a:off x="2446339" y="4017964"/>
            <a:ext cx="3284537" cy="1558925"/>
            <a:chOff x="922338" y="4017963"/>
            <a:chExt cx="3284537" cy="1558925"/>
          </a:xfrm>
        </p:grpSpPr>
        <p:graphicFrame>
          <p:nvGraphicFramePr>
            <p:cNvPr id="18" name="Object 11"/>
            <p:cNvGraphicFramePr>
              <a:graphicFrameLocks noChangeAspect="1"/>
            </p:cNvGraphicFramePr>
            <p:nvPr/>
          </p:nvGraphicFramePr>
          <p:xfrm>
            <a:off x="1049338" y="4144963"/>
            <a:ext cx="2954337" cy="1323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3" name="Equation" r:id="rId11" imgW="1473200" imgH="660400" progId="Equation.3">
                    <p:embed/>
                  </p:oleObj>
                </mc:Choice>
                <mc:Fallback>
                  <p:oleObj name="Equation" r:id="rId11" imgW="14732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9338" y="4144963"/>
                          <a:ext cx="2954337" cy="1323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8"/>
            <p:cNvSpPr/>
            <p:nvPr/>
          </p:nvSpPr>
          <p:spPr>
            <a:xfrm>
              <a:off x="922338" y="4017963"/>
              <a:ext cx="3284537" cy="15589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4684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38</a:t>
            </a:fld>
            <a:endParaRPr lang="sv-SE"/>
          </a:p>
        </p:txBody>
      </p:sp>
      <p:pic>
        <p:nvPicPr>
          <p:cNvPr id="12" name="Picture 11" descr="competitve.svg.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79" y="68795"/>
            <a:ext cx="1090559" cy="10905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grpSp>
        <p:nvGrpSpPr>
          <p:cNvPr id="2" name="Grupp 21"/>
          <p:cNvGrpSpPr/>
          <p:nvPr/>
        </p:nvGrpSpPr>
        <p:grpSpPr>
          <a:xfrm>
            <a:off x="2329327" y="1297667"/>
            <a:ext cx="7408862" cy="927100"/>
            <a:chOff x="931863" y="833979"/>
            <a:chExt cx="7408862" cy="927100"/>
          </a:xfrm>
        </p:grpSpPr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31863" y="838200"/>
              <a:ext cx="535723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From before (no competition):</a:t>
              </a:r>
            </a:p>
          </p:txBody>
        </p:sp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5424488" y="833979"/>
            <a:ext cx="2916237" cy="92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6" name="Equation" r:id="rId5" imgW="1358310" imgH="431613" progId="Equation.3">
                    <p:embed/>
                  </p:oleObj>
                </mc:Choice>
                <mc:Fallback>
                  <p:oleObj name="Equation" r:id="rId5" imgW="1358310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4488" y="833979"/>
                          <a:ext cx="2916237" cy="927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279715" y="5764024"/>
            <a:ext cx="758501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Intercept does not change, slope increases as inhibitor concentration increases</a:t>
            </a:r>
          </a:p>
        </p:txBody>
      </p:sp>
      <p:grpSp>
        <p:nvGrpSpPr>
          <p:cNvPr id="3" name="Group 29"/>
          <p:cNvGrpSpPr/>
          <p:nvPr/>
        </p:nvGrpSpPr>
        <p:grpSpPr>
          <a:xfrm>
            <a:off x="1887344" y="1925246"/>
            <a:ext cx="5815783" cy="3731315"/>
            <a:chOff x="800079" y="1911597"/>
            <a:chExt cx="5815783" cy="3731315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1297483" y="2404040"/>
              <a:ext cx="592209" cy="2724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28"/>
            <p:cNvGrpSpPr/>
            <p:nvPr/>
          </p:nvGrpSpPr>
          <p:grpSpPr>
            <a:xfrm>
              <a:off x="800079" y="1911597"/>
              <a:ext cx="5815783" cy="3731315"/>
              <a:chOff x="895615" y="1911597"/>
              <a:chExt cx="5815783" cy="3731315"/>
            </a:xfrm>
          </p:grpSpPr>
          <p:grpSp>
            <p:nvGrpSpPr>
              <p:cNvPr id="5" name="Grupp 20"/>
              <p:cNvGrpSpPr/>
              <p:nvPr/>
            </p:nvGrpSpPr>
            <p:grpSpPr>
              <a:xfrm>
                <a:off x="895615" y="2373343"/>
                <a:ext cx="5815783" cy="3269569"/>
                <a:chOff x="1373856" y="1428051"/>
                <a:chExt cx="3741608" cy="2103490"/>
              </a:xfrm>
            </p:grpSpPr>
            <p:sp>
              <p:nvSpPr>
                <p:cNvPr id="30" name="Line 9"/>
                <p:cNvSpPr>
                  <a:spLocks noChangeShapeType="1"/>
                </p:cNvSpPr>
                <p:nvPr/>
              </p:nvSpPr>
              <p:spPr bwMode="auto">
                <a:xfrm>
                  <a:off x="1693863" y="1447800"/>
                  <a:ext cx="0" cy="2057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Line 10"/>
                <p:cNvSpPr>
                  <a:spLocks noChangeShapeType="1"/>
                </p:cNvSpPr>
                <p:nvPr/>
              </p:nvSpPr>
              <p:spPr bwMode="auto">
                <a:xfrm>
                  <a:off x="1693863" y="3505200"/>
                  <a:ext cx="2590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2" name="Object 11"/>
                <p:cNvGraphicFramePr>
                  <a:graphicFrameLocks noChangeAspect="1"/>
                </p:cNvGraphicFramePr>
                <p:nvPr/>
              </p:nvGraphicFramePr>
              <p:xfrm>
                <a:off x="2985632" y="2327208"/>
                <a:ext cx="989663" cy="53925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8377" name="Equation" r:id="rId7" imgW="787400" imgH="431800" progId="Equation.3">
                        <p:embed/>
                      </p:oleObj>
                    </mc:Choice>
                    <mc:Fallback>
                      <p:oleObj name="Equation" r:id="rId7" imgW="787400" imgH="431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85632" y="2327208"/>
                              <a:ext cx="989663" cy="53925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693863" y="1676400"/>
                  <a:ext cx="1981200" cy="152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693863" y="1600200"/>
                  <a:ext cx="762000" cy="1600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Line 14"/>
                <p:cNvSpPr>
                  <a:spLocks noChangeShapeType="1"/>
                </p:cNvSpPr>
                <p:nvPr/>
              </p:nvSpPr>
              <p:spPr bwMode="auto">
                <a:xfrm>
                  <a:off x="2880765" y="2286000"/>
                  <a:ext cx="0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271166" y="2743200"/>
                  <a:ext cx="609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693863" y="3200400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8" name="Object 17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074863" y="2870200"/>
                <a:ext cx="1314824" cy="5588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8378" name="Equation" r:id="rId9" imgW="1015920" imgH="431640" progId="Equation.3">
                        <p:embed/>
                      </p:oleObj>
                    </mc:Choice>
                    <mc:Fallback>
                      <p:oleObj name="Equation" r:id="rId9" imgW="1015920" imgH="431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74863" y="2870200"/>
                              <a:ext cx="1314824" cy="5588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9" name="Object 18"/>
                <p:cNvGraphicFramePr>
                  <a:graphicFrameLocks noChangeAspect="1"/>
                </p:cNvGraphicFramePr>
                <p:nvPr/>
              </p:nvGraphicFramePr>
              <p:xfrm>
                <a:off x="1373856" y="1993215"/>
                <a:ext cx="252434" cy="57218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8379" name="Equation" r:id="rId11" imgW="190417" imgH="431613" progId="Equation.3">
                        <p:embed/>
                      </p:oleObj>
                    </mc:Choice>
                    <mc:Fallback>
                      <p:oleObj name="Equation" r:id="rId11" imgW="190417" imgH="431613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73856" y="1993215"/>
                              <a:ext cx="252434" cy="57218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0" name="Object 19"/>
                <p:cNvGraphicFramePr>
                  <a:graphicFrameLocks noChangeAspect="1"/>
                </p:cNvGraphicFramePr>
                <p:nvPr/>
              </p:nvGraphicFramePr>
              <p:xfrm>
                <a:off x="4146784" y="3039263"/>
                <a:ext cx="275758" cy="49227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8380" name="Equation" r:id="rId13" imgW="241195" imgH="431613" progId="Equation.3">
                        <p:embed/>
                      </p:oleObj>
                    </mc:Choice>
                    <mc:Fallback>
                      <p:oleObj name="Equation" r:id="rId13" imgW="241195" imgH="431613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46784" y="3039263"/>
                              <a:ext cx="275758" cy="49227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213923" y="2090158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420900" y="1922454"/>
                  <a:ext cx="1694564" cy="237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latin typeface="Arial" pitchFamily="34" charset="0"/>
                      <a:cs typeface="Arial" pitchFamily="34" charset="0"/>
                    </a:rPr>
                    <a:t>No Inhibition</a:t>
                  </a:r>
                </a:p>
              </p:txBody>
            </p:sp>
            <p:sp>
              <p:nvSpPr>
                <p:cNvPr id="43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455863" y="1600200"/>
                  <a:ext cx="228600" cy="76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744479" y="1428051"/>
                  <a:ext cx="1600200" cy="237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latin typeface="Arial" pitchFamily="34" charset="0"/>
                      <a:cs typeface="Arial" pitchFamily="34" charset="0"/>
                    </a:rPr>
                    <a:t>Competitive </a:t>
                  </a:r>
                </a:p>
              </p:txBody>
            </p:sp>
          </p:grpSp>
          <p:sp>
            <p:nvSpPr>
              <p:cNvPr id="27" name="Arc 26"/>
              <p:cNvSpPr/>
              <p:nvPr/>
            </p:nvSpPr>
            <p:spPr>
              <a:xfrm>
                <a:off x="907092" y="2996250"/>
                <a:ext cx="1371600" cy="1188720"/>
              </a:xfrm>
              <a:prstGeom prst="arc">
                <a:avLst>
                  <a:gd name="adj1" fmla="val 15514379"/>
                  <a:gd name="adj2" fmla="val 0"/>
                </a:avLst>
              </a:prstGeom>
              <a:ln>
                <a:solidFill>
                  <a:schemeClr val="tx1"/>
                </a:solidFill>
                <a:head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1347382" y="1911597"/>
                <a:ext cx="31054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Increasing C</a:t>
                </a:r>
                <a:r>
                  <a:rPr lang="en-US" baseline="-25000" dirty="0">
                    <a:latin typeface="Arial" pitchFamily="34" charset="0"/>
                    <a:cs typeface="Arial" pitchFamily="34" charset="0"/>
                  </a:rPr>
                  <a:t>I</a:t>
                </a:r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 flipH="1">
                <a:off x="1722119" y="2393890"/>
                <a:ext cx="93976" cy="5017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/>
                <a:tailEnd type="triangle" w="lg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" name="Grupp 33"/>
          <p:cNvGrpSpPr/>
          <p:nvPr/>
        </p:nvGrpSpPr>
        <p:grpSpPr>
          <a:xfrm>
            <a:off x="6860414" y="3092629"/>
            <a:ext cx="3686174" cy="1848046"/>
            <a:chOff x="5111751" y="3127306"/>
            <a:chExt cx="3686174" cy="1848046"/>
          </a:xfrm>
        </p:grpSpPr>
        <p:sp>
          <p:nvSpPr>
            <p:cNvPr id="46" name="Text Box 23"/>
            <p:cNvSpPr txBox="1">
              <a:spLocks noChangeArrowheads="1"/>
            </p:cNvSpPr>
            <p:nvPr/>
          </p:nvSpPr>
          <p:spPr bwMode="auto">
            <a:xfrm>
              <a:off x="6080415" y="3127306"/>
              <a:ext cx="260797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Competitive </a:t>
              </a:r>
            </a:p>
          </p:txBody>
        </p:sp>
        <p:grpSp>
          <p:nvGrpSpPr>
            <p:cNvPr id="7" name="Grupp 32"/>
            <p:cNvGrpSpPr/>
            <p:nvPr/>
          </p:nvGrpSpPr>
          <p:grpSpPr>
            <a:xfrm>
              <a:off x="5111751" y="3679866"/>
              <a:ext cx="3686174" cy="1295486"/>
              <a:chOff x="5000626" y="3647911"/>
              <a:chExt cx="4048124" cy="1422691"/>
            </a:xfrm>
          </p:grpSpPr>
          <p:graphicFrame>
            <p:nvGraphicFramePr>
              <p:cNvPr id="48" name="Object 7"/>
              <p:cNvGraphicFramePr>
                <a:graphicFrameLocks noChangeAspect="1"/>
              </p:cNvGraphicFramePr>
              <p:nvPr/>
            </p:nvGraphicFramePr>
            <p:xfrm>
              <a:off x="5101741" y="3871233"/>
              <a:ext cx="3826717" cy="10181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381" name="Equation" r:id="rId15" imgW="1905000" imgH="482600" progId="Equation.3">
                      <p:embed/>
                    </p:oleObj>
                  </mc:Choice>
                  <mc:Fallback>
                    <p:oleObj name="Equation" r:id="rId15" imgW="1905000" imgH="482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1741" y="3871233"/>
                            <a:ext cx="3826717" cy="10181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" name="Rektangel 31"/>
              <p:cNvSpPr/>
              <p:nvPr/>
            </p:nvSpPr>
            <p:spPr>
              <a:xfrm>
                <a:off x="5000626" y="3647911"/>
                <a:ext cx="4048124" cy="1422691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51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39</a:t>
            </a:fld>
            <a:endParaRPr lang="sv-SE"/>
          </a:p>
        </p:txBody>
      </p:sp>
      <p:pic>
        <p:nvPicPr>
          <p:cNvPr id="4" name="Picture 3" descr="Non-competitve.svg.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8133" y="410690"/>
            <a:ext cx="1090559" cy="100694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Grp="1" noChangeAspect="1"/>
          </p:cNvGraphicFramePr>
          <p:nvPr/>
        </p:nvGraphicFramePr>
        <p:xfrm>
          <a:off x="1965325" y="1824039"/>
          <a:ext cx="7977188" cy="284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Document" r:id="rId5" imgW="6317547" imgH="2254420" progId="Word.Document.8">
                  <p:embed/>
                </p:oleObj>
              </mc:Choice>
              <mc:Fallback>
                <p:oleObj name="Document" r:id="rId5" imgW="6317547" imgH="2254420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1824039"/>
                        <a:ext cx="7977188" cy="284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9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60625" y="1705485"/>
            <a:ext cx="7162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MS PGothic" pitchFamily="34" charset="-128"/>
                <a:cs typeface="Arial" pitchFamily="34" charset="0"/>
              </a:rPr>
              <a:t>An </a:t>
            </a:r>
            <a:r>
              <a:rPr lang="en-US" sz="2600" u="sng" dirty="0">
                <a:latin typeface="Arial" pitchFamily="34" charset="0"/>
                <a:ea typeface="MS PGothic" pitchFamily="34" charset="-128"/>
                <a:cs typeface="Arial" pitchFamily="34" charset="0"/>
              </a:rPr>
              <a:t>active intermediate</a:t>
            </a:r>
            <a:r>
              <a:rPr lang="en-US" sz="2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is a molecule that is in a highly energetic and reactive state It is short lived as it disappears virtually as fast as it is formed. That is, the net rate of reaction of an active intermediate, A*, is zero.</a:t>
            </a:r>
          </a:p>
        </p:txBody>
      </p:sp>
      <p:sp>
        <p:nvSpPr>
          <p:cNvPr id="3" name="Rektangel 2"/>
          <p:cNvSpPr/>
          <p:nvPr/>
        </p:nvSpPr>
        <p:spPr>
          <a:xfrm>
            <a:off x="2460625" y="4169738"/>
            <a:ext cx="7162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MS PGothic" pitchFamily="34" charset="-128"/>
                <a:cs typeface="Arial" pitchFamily="34" charset="0"/>
              </a:rPr>
              <a:t>The assumption that the net rate of reaction is zero is called the Pseudo Steady State Hypothesis (PSSH)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Intermediates and PSSH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40</a:t>
            </a:fld>
            <a:endParaRPr lang="sv-SE"/>
          </a:p>
        </p:txBody>
      </p:sp>
      <p:pic>
        <p:nvPicPr>
          <p:cNvPr id="4" name="Picture 3" descr="Non-competitve.svg.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8133" y="410690"/>
            <a:ext cx="1090559" cy="100694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73383" y="1562883"/>
            <a:ext cx="8728363" cy="4916031"/>
            <a:chOff x="249382" y="1299637"/>
            <a:chExt cx="8728363" cy="4916031"/>
          </a:xfrm>
        </p:grpSpPr>
        <p:graphicFrame>
          <p:nvGraphicFramePr>
            <p:cNvPr id="7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3019713" y="1841500"/>
            <a:ext cx="3187700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24" name="Equation" r:id="rId4" imgW="1612900" imgH="508000" progId="Equation.3">
                    <p:embed/>
                  </p:oleObj>
                </mc:Choice>
                <mc:Fallback>
                  <p:oleObj name="Equation" r:id="rId4" imgW="16129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9713" y="1841500"/>
                          <a:ext cx="3187700" cy="1003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3239582" y="4368800"/>
            <a:ext cx="2747962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25" name="Equation" r:id="rId6" imgW="1282700" imgH="228600" progId="Equation.3">
                    <p:embed/>
                  </p:oleObj>
                </mc:Choice>
                <mc:Fallback>
                  <p:oleObj name="Equation" r:id="rId6" imgW="12827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9582" y="4368800"/>
                          <a:ext cx="2747962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9"/>
            <p:cNvSpPr/>
            <p:nvPr/>
          </p:nvSpPr>
          <p:spPr>
            <a:xfrm>
              <a:off x="249382" y="1299637"/>
              <a:ext cx="872836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Inhibition only has affinity for enzyme-substrate complex</a:t>
              </a:r>
            </a:p>
          </p:txBody>
        </p:sp>
        <p:sp>
          <p:nvSpPr>
            <p:cNvPr id="10" name="Rektangel 10"/>
            <p:cNvSpPr/>
            <p:nvPr/>
          </p:nvSpPr>
          <p:spPr>
            <a:xfrm>
              <a:off x="440874" y="3849523"/>
              <a:ext cx="386035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Developing the </a:t>
              </a:r>
              <a:r>
                <a:rPr lang="en-US" sz="26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law:</a:t>
              </a:r>
            </a:p>
          </p:txBody>
        </p:sp>
        <p:grpSp>
          <p:nvGrpSpPr>
            <p:cNvPr id="6" name="Grupp 13"/>
            <p:cNvGrpSpPr/>
            <p:nvPr/>
          </p:nvGrpSpPr>
          <p:grpSpPr>
            <a:xfrm>
              <a:off x="440874" y="5090642"/>
              <a:ext cx="8307537" cy="497358"/>
              <a:chOff x="440874" y="4413322"/>
              <a:chExt cx="8307537" cy="497358"/>
            </a:xfrm>
          </p:grpSpPr>
          <p:graphicFrame>
            <p:nvGraphicFramePr>
              <p:cNvPr id="17" name="Object 6"/>
              <p:cNvGraphicFramePr>
                <a:graphicFrameLocks noChangeAspect="1"/>
              </p:cNvGraphicFramePr>
              <p:nvPr/>
            </p:nvGraphicFramePr>
            <p:xfrm>
              <a:off x="440874" y="4504280"/>
              <a:ext cx="7685088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426" name="Equation" r:id="rId8" imgW="4254500" imgH="228600" progId="Equation.3">
                      <p:embed/>
                    </p:oleObj>
                  </mc:Choice>
                  <mc:Fallback>
                    <p:oleObj name="Equation" r:id="rId8" imgW="42545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874" y="4504280"/>
                            <a:ext cx="7685088" cy="406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Rektangel 11"/>
              <p:cNvSpPr/>
              <p:nvPr/>
            </p:nvSpPr>
            <p:spPr>
              <a:xfrm>
                <a:off x="8156582" y="4413322"/>
                <a:ext cx="59182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(1)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upp 14"/>
            <p:cNvGrpSpPr/>
            <p:nvPr/>
          </p:nvGrpSpPr>
          <p:grpSpPr>
            <a:xfrm>
              <a:off x="688974" y="5706456"/>
              <a:ext cx="8084837" cy="509212"/>
              <a:chOff x="612774" y="4935401"/>
              <a:chExt cx="8084837" cy="509212"/>
            </a:xfrm>
          </p:grpSpPr>
          <p:graphicFrame>
            <p:nvGraphicFramePr>
              <p:cNvPr id="14" name="Object 7"/>
              <p:cNvGraphicFramePr>
                <a:graphicFrameLocks noChangeAspect="1"/>
              </p:cNvGraphicFramePr>
              <p:nvPr/>
            </p:nvGraphicFramePr>
            <p:xfrm>
              <a:off x="612774" y="4987413"/>
              <a:ext cx="1346074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427" name="Equation" r:id="rId10" imgW="672808" imgH="228501" progId="Equation.3">
                      <p:embed/>
                    </p:oleObj>
                  </mc:Choice>
                  <mc:Fallback>
                    <p:oleObj name="Equation" r:id="rId10" imgW="672808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2774" y="4987413"/>
                            <a:ext cx="1346074" cy="457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8"/>
              <p:cNvGraphicFramePr>
                <a:graphicFrameLocks noChangeAspect="1"/>
              </p:cNvGraphicFramePr>
              <p:nvPr/>
            </p:nvGraphicFramePr>
            <p:xfrm>
              <a:off x="1892300" y="4982045"/>
              <a:ext cx="31877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428" name="Equation" r:id="rId12" imgW="1600200" imgH="228600" progId="Equation.3">
                      <p:embed/>
                    </p:oleObj>
                  </mc:Choice>
                  <mc:Fallback>
                    <p:oleObj name="Equation" r:id="rId12" imgW="16002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92300" y="4982045"/>
                            <a:ext cx="3187700" cy="457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Rektangel 12"/>
              <p:cNvSpPr/>
              <p:nvPr/>
            </p:nvSpPr>
            <p:spPr>
              <a:xfrm>
                <a:off x="8105782" y="4935401"/>
                <a:ext cx="59182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(2)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3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2757776" y="2851150"/>
            <a:ext cx="4073319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29" name="Equation" r:id="rId14" imgW="2057400" imgH="508000" progId="Equation.3">
                    <p:embed/>
                  </p:oleObj>
                </mc:Choice>
                <mc:Fallback>
                  <p:oleObj name="Equation" r:id="rId14" imgW="20574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7776" y="2851150"/>
                          <a:ext cx="4073319" cy="10058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36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4275" y="1538938"/>
            <a:ext cx="6705600" cy="533400"/>
          </a:xfrm>
        </p:spPr>
        <p:txBody>
          <a:bodyPr>
            <a:noAutofit/>
          </a:bodyPr>
          <a:lstStyle/>
          <a:p>
            <a:pPr algn="l"/>
            <a:r>
              <a:rPr lang="en-US" sz="2600" u="sng" dirty="0">
                <a:latin typeface="Arial" pitchFamily="34" charset="0"/>
                <a:cs typeface="Arial" pitchFamily="34" charset="0"/>
              </a:rPr>
              <a:t>Adding (1) and (2)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/>
          </p:nvPr>
        </p:nvGraphicFramePr>
        <p:xfrm>
          <a:off x="4113214" y="2072338"/>
          <a:ext cx="453707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Equation" r:id="rId4" imgW="2184400" imgH="660400" progId="Equation.3">
                  <p:embed/>
                </p:oleObj>
              </mc:Choice>
              <mc:Fallback>
                <p:oleObj name="Equation" r:id="rId4" imgW="21844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4" y="2072338"/>
                        <a:ext cx="4537075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454275" y="3431238"/>
            <a:ext cx="6958590" cy="3236262"/>
            <a:chOff x="930275" y="3431238"/>
            <a:chExt cx="6958590" cy="3236262"/>
          </a:xfrm>
        </p:grpSpPr>
        <p:graphicFrame>
          <p:nvGraphicFramePr>
            <p:cNvPr id="75780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1664277" y="3924300"/>
            <a:ext cx="6224588" cy="274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5" name="Equation" r:id="rId6" imgW="2997200" imgH="1320800" progId="Equation.3">
                    <p:embed/>
                  </p:oleObj>
                </mc:Choice>
                <mc:Fallback>
                  <p:oleObj name="Equation" r:id="rId6" imgW="2997200" imgH="1320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4277" y="3924300"/>
                          <a:ext cx="6224588" cy="274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81" name="Text Box 5"/>
            <p:cNvSpPr txBox="1">
              <a:spLocks noChangeArrowheads="1"/>
            </p:cNvSpPr>
            <p:nvPr/>
          </p:nvSpPr>
          <p:spPr bwMode="auto">
            <a:xfrm>
              <a:off x="930275" y="3431238"/>
              <a:ext cx="67056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From (2)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38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Uncompetitive Inhibition</a:t>
            </a:r>
            <a:endParaRPr lang="en-US" dirty="0"/>
          </a:p>
        </p:txBody>
      </p:sp>
      <p:pic>
        <p:nvPicPr>
          <p:cNvPr id="9" name="Picture 8" descr="Non-competitve.svg.m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98133" y="410690"/>
            <a:ext cx="1090559" cy="10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3" name="Object 3"/>
          <p:cNvGraphicFramePr>
            <a:graphicFrameLocks noChangeAspect="1"/>
          </p:cNvGraphicFramePr>
          <p:nvPr>
            <p:extLst/>
          </p:nvPr>
        </p:nvGraphicFramePr>
        <p:xfrm>
          <a:off x="4148911" y="1982924"/>
          <a:ext cx="3866547" cy="298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Equation" r:id="rId4" imgW="1803400" imgH="1397000" progId="Equation.3">
                  <p:embed/>
                </p:oleObj>
              </mc:Choice>
              <mc:Fallback>
                <p:oleObj name="Equation" r:id="rId4" imgW="18034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911" y="1982924"/>
                        <a:ext cx="3866547" cy="2989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/>
        </p:nvSpPr>
        <p:spPr>
          <a:xfrm>
            <a:off x="2438400" y="1417639"/>
            <a:ext cx="21514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Total enzyme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6"/>
          <p:cNvGrpSpPr/>
          <p:nvPr/>
        </p:nvGrpSpPr>
        <p:grpSpPr>
          <a:xfrm>
            <a:off x="4220084" y="4987386"/>
            <a:ext cx="3751832" cy="1680114"/>
            <a:chOff x="3429000" y="5024967"/>
            <a:chExt cx="2514600" cy="1126067"/>
          </a:xfrm>
        </p:grpSpPr>
        <p:graphicFrame>
          <p:nvGraphicFramePr>
            <p:cNvPr id="76804" name="Object 4"/>
            <p:cNvGraphicFramePr>
              <a:graphicFrameLocks noChangeAspect="1"/>
            </p:cNvGraphicFramePr>
            <p:nvPr/>
          </p:nvGraphicFramePr>
          <p:xfrm>
            <a:off x="3452067" y="5121090"/>
            <a:ext cx="2408883" cy="885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69" name="Equation" r:id="rId6" imgW="1803400" imgH="660400" progId="Equation.3">
                    <p:embed/>
                  </p:oleObj>
                </mc:Choice>
                <mc:Fallback>
                  <p:oleObj name="Equation" r:id="rId6" imgW="18034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2067" y="5121090"/>
                          <a:ext cx="2408883" cy="885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ktangel 5"/>
            <p:cNvSpPr/>
            <p:nvPr/>
          </p:nvSpPr>
          <p:spPr>
            <a:xfrm>
              <a:off x="3429000" y="5024967"/>
              <a:ext cx="2514600" cy="1126067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pic>
        <p:nvPicPr>
          <p:cNvPr id="9" name="Picture 8" descr="Non-competitve.svg.m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98133" y="410690"/>
            <a:ext cx="1090559" cy="10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6828974" y="3690906"/>
            <a:ext cx="338182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MS PGothic" pitchFamily="34" charset="-128"/>
                <a:cs typeface="Arial" pitchFamily="34" charset="0"/>
              </a:rPr>
              <a:t>Slope remains the same but intercept changes as inhibitor concentration is increased</a:t>
            </a:r>
          </a:p>
        </p:txBody>
      </p:sp>
      <p:pic>
        <p:nvPicPr>
          <p:cNvPr id="28676" name="Picture 4" descr="C:\Documents and Settings\Akash\Desktop\Picture3.bmp"/>
          <p:cNvPicPr>
            <a:picLocks noChangeAspect="1" noChangeArrowheads="1"/>
          </p:cNvPicPr>
          <p:nvPr/>
        </p:nvPicPr>
        <p:blipFill>
          <a:blip r:embed="rId4"/>
          <a:srcRect l="11383" r="11700" b="12395"/>
          <a:stretch>
            <a:fillRect/>
          </a:stretch>
        </p:blipFill>
        <p:spPr bwMode="auto">
          <a:xfrm>
            <a:off x="2303152" y="3495907"/>
            <a:ext cx="4170364" cy="28514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17371" y="6290670"/>
            <a:ext cx="7656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Lineweaver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-Burk Plot for uncompetitive inhibition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8"/>
          <p:cNvGrpSpPr/>
          <p:nvPr/>
        </p:nvGrpSpPr>
        <p:grpSpPr>
          <a:xfrm>
            <a:off x="2438401" y="1530810"/>
            <a:ext cx="3984851" cy="1777288"/>
            <a:chOff x="3093288" y="447675"/>
            <a:chExt cx="3721850" cy="1671638"/>
          </a:xfrm>
        </p:grpSpPr>
        <p:graphicFrame>
          <p:nvGraphicFramePr>
            <p:cNvPr id="77827" name="Object 3"/>
            <p:cNvGraphicFramePr>
              <a:graphicFrameLocks noChangeAspect="1"/>
            </p:cNvGraphicFramePr>
            <p:nvPr/>
          </p:nvGraphicFramePr>
          <p:xfrm>
            <a:off x="3255963" y="447675"/>
            <a:ext cx="3559175" cy="164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491" name="Equation" r:id="rId5" imgW="2146300" imgH="990600" progId="Equation.3">
                    <p:embed/>
                  </p:oleObj>
                </mc:Choice>
                <mc:Fallback>
                  <p:oleObj name="Equation" r:id="rId5" imgW="2146300" imgH="990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5963" y="447675"/>
                          <a:ext cx="3559175" cy="164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3093288" y="1301750"/>
              <a:ext cx="3642476" cy="817563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pic>
        <p:nvPicPr>
          <p:cNvPr id="10" name="Picture 9" descr="Non-competitve.svg.m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98133" y="410690"/>
            <a:ext cx="1090559" cy="10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44</a:t>
            </a:fld>
            <a:endParaRPr lang="sv-SE"/>
          </a:p>
        </p:txBody>
      </p:sp>
      <p:pic>
        <p:nvPicPr>
          <p:cNvPr id="4" name="Picture 3" descr="friend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3534" y="274639"/>
            <a:ext cx="1171575" cy="130492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Grp="1" noChangeAspect="1"/>
          </p:cNvGraphicFramePr>
          <p:nvPr/>
        </p:nvGraphicFramePr>
        <p:xfrm>
          <a:off x="1747839" y="2024063"/>
          <a:ext cx="8702675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Document" r:id="rId5" imgW="6324600" imgH="2136648" progId="Word.Document.8">
                  <p:embed/>
                </p:oleObj>
              </mc:Choice>
              <mc:Fallback>
                <p:oleObj name="Document" r:id="rId5" imgW="6324600" imgH="2136648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9" y="2024063"/>
                        <a:ext cx="8702675" cy="294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0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45</a:t>
            </a:fld>
            <a:endParaRPr lang="sv-SE"/>
          </a:p>
        </p:txBody>
      </p:sp>
      <p:pic>
        <p:nvPicPr>
          <p:cNvPr id="4" name="Picture 3" descr="friend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3534" y="274639"/>
            <a:ext cx="1171575" cy="1304925"/>
          </a:xfrm>
          <a:prstGeom prst="rect">
            <a:avLst/>
          </a:prstGeom>
        </p:spPr>
      </p:pic>
      <p:grpSp>
        <p:nvGrpSpPr>
          <p:cNvPr id="5" name="Grupp 50"/>
          <p:cNvGrpSpPr/>
          <p:nvPr/>
        </p:nvGrpSpPr>
        <p:grpSpPr>
          <a:xfrm>
            <a:off x="1724247" y="2928982"/>
            <a:ext cx="4490821" cy="3439839"/>
            <a:chOff x="4366306" y="399811"/>
            <a:chExt cx="3506335" cy="2667956"/>
          </a:xfrm>
        </p:grpSpPr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4953000" y="914400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4953000" y="2514600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4953000" y="1371600"/>
              <a:ext cx="14478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4953000" y="875788"/>
              <a:ext cx="1066800" cy="1105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4936296" y="875787"/>
              <a:ext cx="473483" cy="752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5791201" y="1803400"/>
              <a:ext cx="2081440" cy="50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Both slope and intercept changes</a:t>
              </a:r>
            </a:p>
          </p:txBody>
        </p:sp>
        <p:graphicFrame>
          <p:nvGraphicFramePr>
            <p:cNvPr id="13" name="Object 16"/>
            <p:cNvGraphicFramePr>
              <a:graphicFrameLocks noChangeAspect="1"/>
            </p:cNvGraphicFramePr>
            <p:nvPr/>
          </p:nvGraphicFramePr>
          <p:xfrm>
            <a:off x="6821927" y="2514600"/>
            <a:ext cx="309123" cy="553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41" name="Equation" r:id="rId4" imgW="241195" imgH="431613" progId="Equation.3">
                    <p:embed/>
                  </p:oleObj>
                </mc:Choice>
                <mc:Fallback>
                  <p:oleObj name="Equation" r:id="rId4" imgW="241195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1927" y="2514600"/>
                          <a:ext cx="309123" cy="5531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7"/>
            <p:cNvGraphicFramePr>
              <a:graphicFrameLocks noChangeAspect="1"/>
            </p:cNvGraphicFramePr>
            <p:nvPr/>
          </p:nvGraphicFramePr>
          <p:xfrm>
            <a:off x="4366306" y="875787"/>
            <a:ext cx="466165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42" name="Equation" r:id="rId6" imgW="304668" imgH="431613" progId="Equation.3">
                    <p:embed/>
                  </p:oleObj>
                </mc:Choice>
                <mc:Fallback>
                  <p:oleObj name="Equation" r:id="rId6" imgW="304668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6306" y="875787"/>
                          <a:ext cx="466165" cy="660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 flipV="1">
              <a:off x="5257800" y="838200"/>
              <a:ext cx="533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4599389" y="399811"/>
              <a:ext cx="1676400" cy="286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Increasing I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6400800" y="1270445"/>
              <a:ext cx="1471841" cy="286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No Inhibition</a:t>
              </a:r>
            </a:p>
          </p:txBody>
        </p:sp>
      </p:grpSp>
      <p:grpSp>
        <p:nvGrpSpPr>
          <p:cNvPr id="6" name="Grupp 67"/>
          <p:cNvGrpSpPr/>
          <p:nvPr/>
        </p:nvGrpSpPr>
        <p:grpSpPr>
          <a:xfrm>
            <a:off x="4447131" y="1910413"/>
            <a:ext cx="4364538" cy="1477328"/>
            <a:chOff x="5808162" y="304800"/>
            <a:chExt cx="4364538" cy="1477328"/>
          </a:xfrm>
        </p:grpSpPr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>
              <a:off x="5808162" y="304800"/>
              <a:ext cx="4364538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		 E + S             E</a:t>
              </a:r>
              <a:r>
                <a:rPr lang="en-US" dirty="0">
                  <a:latin typeface="Arial" pitchFamily="34" charset="0"/>
                  <a:ea typeface="Arial" charset="0"/>
                  <a:cs typeface="Arial" pitchFamily="34" charset="0"/>
                </a:rPr>
                <a:t>·S             P + E</a:t>
              </a:r>
            </a:p>
            <a:p>
              <a:pPr>
                <a:spcBef>
                  <a:spcPct val="50000"/>
                </a:spcBef>
              </a:pPr>
              <a:endParaRPr lang="en-US" dirty="0">
                <a:latin typeface="Arial" pitchFamily="34" charset="0"/>
                <a:ea typeface="Arial" charset="0"/>
                <a:cs typeface="Arial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ea typeface="Arial" charset="0"/>
                  <a:cs typeface="Arial" pitchFamily="34" charset="0"/>
                </a:rPr>
                <a:t>(inactive)I.E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+ S            I.E.S (inactive)</a:t>
              </a:r>
            </a:p>
          </p:txBody>
        </p:sp>
        <p:sp>
          <p:nvSpPr>
            <p:cNvPr id="20" name="Line 51"/>
            <p:cNvSpPr>
              <a:spLocks noChangeShapeType="1"/>
            </p:cNvSpPr>
            <p:nvPr/>
          </p:nvSpPr>
          <p:spPr bwMode="auto">
            <a:xfrm>
              <a:off x="7543800" y="457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52"/>
            <p:cNvSpPr>
              <a:spLocks noChangeShapeType="1"/>
            </p:cNvSpPr>
            <p:nvPr/>
          </p:nvSpPr>
          <p:spPr bwMode="auto">
            <a:xfrm>
              <a:off x="8763000" y="457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53"/>
            <p:cNvSpPr>
              <a:spLocks noChangeShapeType="1"/>
            </p:cNvSpPr>
            <p:nvPr/>
          </p:nvSpPr>
          <p:spPr bwMode="auto">
            <a:xfrm flipH="1">
              <a:off x="7543800" y="53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55"/>
            <p:cNvSpPr>
              <a:spLocks noChangeShapeType="1"/>
            </p:cNvSpPr>
            <p:nvPr/>
          </p:nvSpPr>
          <p:spPr bwMode="auto">
            <a:xfrm>
              <a:off x="7543800" y="129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56"/>
            <p:cNvSpPr>
              <a:spLocks noChangeShapeType="1"/>
            </p:cNvSpPr>
            <p:nvPr/>
          </p:nvSpPr>
          <p:spPr bwMode="auto">
            <a:xfrm flipH="1">
              <a:off x="7543800" y="1371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57"/>
            <p:cNvSpPr>
              <a:spLocks noChangeShapeType="1"/>
            </p:cNvSpPr>
            <p:nvPr/>
          </p:nvSpPr>
          <p:spPr bwMode="auto">
            <a:xfrm>
              <a:off x="70866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58"/>
            <p:cNvSpPr>
              <a:spLocks noChangeShapeType="1"/>
            </p:cNvSpPr>
            <p:nvPr/>
          </p:nvSpPr>
          <p:spPr bwMode="auto">
            <a:xfrm flipV="1">
              <a:off x="71628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59"/>
            <p:cNvSpPr>
              <a:spLocks noChangeShapeType="1"/>
            </p:cNvSpPr>
            <p:nvPr/>
          </p:nvSpPr>
          <p:spPr bwMode="auto">
            <a:xfrm>
              <a:off x="83820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60"/>
            <p:cNvSpPr>
              <a:spLocks noChangeShapeType="1"/>
            </p:cNvSpPr>
            <p:nvPr/>
          </p:nvSpPr>
          <p:spPr bwMode="auto">
            <a:xfrm flipV="1">
              <a:off x="84582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61"/>
            <p:cNvSpPr txBox="1">
              <a:spLocks noChangeArrowheads="1"/>
            </p:cNvSpPr>
            <p:nvPr/>
          </p:nvSpPr>
          <p:spPr bwMode="auto">
            <a:xfrm>
              <a:off x="67056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pitchFamily="34" charset="0"/>
                  <a:cs typeface="Arial" pitchFamily="34" charset="0"/>
                </a:rPr>
                <a:t>+I</a:t>
              </a:r>
            </a:p>
          </p:txBody>
        </p:sp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84582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+I</a:t>
              </a:r>
            </a:p>
          </p:txBody>
        </p:sp>
        <p:sp>
          <p:nvSpPr>
            <p:cNvPr id="31" name="Text Box 63"/>
            <p:cNvSpPr txBox="1">
              <a:spLocks noChangeArrowheads="1"/>
            </p:cNvSpPr>
            <p:nvPr/>
          </p:nvSpPr>
          <p:spPr bwMode="auto">
            <a:xfrm>
              <a:off x="71628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-I</a:t>
              </a:r>
            </a:p>
          </p:txBody>
        </p:sp>
        <p:sp>
          <p:nvSpPr>
            <p:cNvPr id="32" name="Text Box 64"/>
            <p:cNvSpPr txBox="1">
              <a:spLocks noChangeArrowheads="1"/>
            </p:cNvSpPr>
            <p:nvPr/>
          </p:nvSpPr>
          <p:spPr bwMode="auto">
            <a:xfrm>
              <a:off x="80772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-I</a:t>
              </a:r>
            </a:p>
          </p:txBody>
        </p:sp>
      </p:grpSp>
      <p:grpSp>
        <p:nvGrpSpPr>
          <p:cNvPr id="18" name="Grupp 34"/>
          <p:cNvGrpSpPr/>
          <p:nvPr/>
        </p:nvGrpSpPr>
        <p:grpSpPr>
          <a:xfrm>
            <a:off x="5751514" y="3812424"/>
            <a:ext cx="4695825" cy="2250694"/>
            <a:chOff x="4227513" y="3812424"/>
            <a:chExt cx="4695825" cy="2250694"/>
          </a:xfrm>
        </p:grpSpPr>
        <p:graphicFrame>
          <p:nvGraphicFramePr>
            <p:cNvPr id="34" name="Object 11"/>
            <p:cNvGraphicFramePr>
              <a:graphicFrameLocks noChangeAspect="1"/>
            </p:cNvGraphicFramePr>
            <p:nvPr/>
          </p:nvGraphicFramePr>
          <p:xfrm>
            <a:off x="4227513" y="3908556"/>
            <a:ext cx="4662487" cy="214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43" name="Equation" r:id="rId8" imgW="2540000" imgH="1168400" progId="Equation.3">
                    <p:embed/>
                  </p:oleObj>
                </mc:Choice>
                <mc:Fallback>
                  <p:oleObj name="Equation" r:id="rId8" imgW="2540000" imgH="1168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7513" y="3908556"/>
                          <a:ext cx="4662487" cy="2146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ktangel 32"/>
            <p:cNvSpPr/>
            <p:nvPr/>
          </p:nvSpPr>
          <p:spPr>
            <a:xfrm>
              <a:off x="5039234" y="3812424"/>
              <a:ext cx="3057016" cy="1309372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ktangel 33"/>
            <p:cNvSpPr/>
            <p:nvPr/>
          </p:nvSpPr>
          <p:spPr>
            <a:xfrm>
              <a:off x="4227513" y="5176978"/>
              <a:ext cx="4695825" cy="88614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2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Summary: Types of Enzyme Inhibition</a:t>
            </a:r>
            <a:endParaRPr lang="en-US" dirty="0"/>
          </a:p>
        </p:txBody>
      </p:sp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409371"/>
            <a:ext cx="7981951" cy="380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21848" y="1820929"/>
            <a:ext cx="854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Lineweaver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–Burk plots for three types of enzyme inhibition.</a:t>
            </a:r>
          </a:p>
        </p:txBody>
      </p:sp>
    </p:spTree>
    <p:extLst>
      <p:ext uri="{BB962C8B-B14F-4D97-AF65-F5344CB8AC3E}">
        <p14:creationId xmlns:p14="http://schemas.microsoft.com/office/powerpoint/2010/main" val="30469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40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15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05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ure7-1(fromPg379)"/>
          <p:cNvPicPr>
            <a:picLocks noChangeAspect="1" noChangeArrowheads="1"/>
          </p:cNvPicPr>
          <p:nvPr/>
        </p:nvPicPr>
        <p:blipFill rotWithShape="1">
          <a:blip r:embed="rId2"/>
          <a:srcRect l="4425" b="15751"/>
          <a:stretch/>
        </p:blipFill>
        <p:spPr bwMode="auto">
          <a:xfrm>
            <a:off x="1745346" y="1722207"/>
            <a:ext cx="8735629" cy="3285222"/>
          </a:xfrm>
          <a:prstGeom prst="rect">
            <a:avLst/>
          </a:prstGeom>
          <a:noFill/>
        </p:spPr>
      </p:pic>
      <p:pic>
        <p:nvPicPr>
          <p:cNvPr id="5" name="Picture 4" descr="Figure7-1(fromPg379)"/>
          <p:cNvPicPr>
            <a:picLocks noChangeAspect="1" noChangeArrowheads="1"/>
          </p:cNvPicPr>
          <p:nvPr/>
        </p:nvPicPr>
        <p:blipFill>
          <a:blip r:embed="rId2"/>
          <a:srcRect l="14707" t="86156" r="16182"/>
          <a:stretch>
            <a:fillRect/>
          </a:stretch>
        </p:blipFill>
        <p:spPr bwMode="auto">
          <a:xfrm>
            <a:off x="3120570" y="5254168"/>
            <a:ext cx="6574972" cy="52313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Intermediates and PSSH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696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81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52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20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78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16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Object 3"/>
          <p:cNvGraphicFramePr>
            <a:graphicFrameLocks noChangeAspect="1"/>
          </p:cNvGraphicFramePr>
          <p:nvPr>
            <p:extLst/>
          </p:nvPr>
        </p:nvGraphicFramePr>
        <p:xfrm>
          <a:off x="5194301" y="2151063"/>
          <a:ext cx="18018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Equation" r:id="rId3" imgW="710891" imgH="177723" progId="Equation.3">
                  <p:embed/>
                </p:oleObj>
              </mc:Choice>
              <mc:Fallback>
                <p:oleObj name="Equation" r:id="rId3" imgW="710891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1" y="2151063"/>
                        <a:ext cx="18018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/>
        </p:nvSpPr>
        <p:spPr>
          <a:xfrm>
            <a:off x="2460625" y="1520258"/>
            <a:ext cx="6436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itchFamily="34" charset="0"/>
                <a:ea typeface="MS PGothic" pitchFamily="34" charset="-128"/>
                <a:cs typeface="Arial" pitchFamily="34" charset="0"/>
              </a:rPr>
              <a:t>The </a:t>
            </a:r>
            <a:r>
              <a:rPr lang="en-US" sz="28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</a:t>
            </a:r>
            <a:r>
              <a:rPr lang="en-US" sz="2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for the reaction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7"/>
          <p:cNvGrpSpPr/>
          <p:nvPr/>
        </p:nvGrpSpPr>
        <p:grpSpPr>
          <a:xfrm>
            <a:off x="2460626" y="2912381"/>
            <a:ext cx="5148573" cy="1846718"/>
            <a:chOff x="570064" y="3057524"/>
            <a:chExt cx="5148573" cy="1846718"/>
          </a:xfrm>
        </p:grpSpPr>
        <p:graphicFrame>
          <p:nvGraphicFramePr>
            <p:cNvPr id="17410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3201089" y="3664405"/>
            <a:ext cx="2517548" cy="1239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1" name="Equation" r:id="rId5" imgW="927100" imgH="457200" progId="Equation.3">
                    <p:embed/>
                  </p:oleObj>
                </mc:Choice>
                <mc:Fallback>
                  <p:oleObj name="Equation" r:id="rId5" imgW="9271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1089" y="3664405"/>
                          <a:ext cx="2517548" cy="1239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ktangel 5"/>
            <p:cNvSpPr/>
            <p:nvPr/>
          </p:nvSpPr>
          <p:spPr>
            <a:xfrm>
              <a:off x="570064" y="3057524"/>
              <a:ext cx="469551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is found from experiment to be</a:t>
              </a:r>
            </a:p>
          </p:txBody>
        </p:sp>
      </p:grpSp>
      <p:sp>
        <p:nvSpPr>
          <p:cNvPr id="7" name="Rektangel 6"/>
          <p:cNvSpPr/>
          <p:nvPr/>
        </p:nvSpPr>
        <p:spPr>
          <a:xfrm>
            <a:off x="2460625" y="5077611"/>
            <a:ext cx="7432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600" dirty="0">
                <a:latin typeface="Arial" pitchFamily="34" charset="0"/>
                <a:ea typeface="MS PGothic" pitchFamily="34" charset="-128"/>
                <a:cs typeface="Arial" pitchFamily="34" charset="0"/>
              </a:rPr>
              <a:t>How did this </a:t>
            </a:r>
            <a:r>
              <a:rPr lang="en-US" sz="26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</a:t>
            </a:r>
            <a:r>
              <a:rPr lang="en-US" sz="2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come about? Suggest a mechanism consistent with the </a:t>
            </a:r>
            <a:r>
              <a:rPr lang="en-US" sz="26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</a:t>
            </a:r>
            <a:r>
              <a:rPr lang="en-US" sz="2600" dirty="0"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467428" y="1559844"/>
            <a:ext cx="784451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2600" dirty="0">
                <a:latin typeface="Arial" pitchFamily="34" charset="0"/>
                <a:ea typeface="MS PGothic" pitchFamily="34" charset="-128"/>
                <a:cs typeface="Arial" pitchFamily="34" charset="0"/>
              </a:rPr>
              <a:t>For reactions with active intermediates, the reaction coordinated now has trough in it and the active intermediate, A*, sits in this trough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/>
          </p:nvPr>
        </p:nvGraphicFramePr>
        <p:xfrm>
          <a:off x="3143059" y="3113761"/>
          <a:ext cx="5653143" cy="341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Document" r:id="rId4" imgW="3557016" imgH="2145792" progId="Word.Document.8">
                  <p:embed/>
                </p:oleObj>
              </mc:Choice>
              <mc:Fallback>
                <p:oleObj name="Document" r:id="rId4" imgW="3557016" imgH="21457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059" y="3113761"/>
                        <a:ext cx="5653143" cy="34108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0"/>
          <p:cNvGrpSpPr/>
          <p:nvPr/>
        </p:nvGrpSpPr>
        <p:grpSpPr>
          <a:xfrm>
            <a:off x="2460624" y="3032441"/>
            <a:ext cx="8095678" cy="665156"/>
            <a:chOff x="936624" y="3032441"/>
            <a:chExt cx="8095678" cy="665156"/>
          </a:xfrm>
        </p:grpSpPr>
        <p:graphicFrame>
          <p:nvGraphicFramePr>
            <p:cNvPr id="19459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936624" y="3032441"/>
            <a:ext cx="4491719" cy="662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2" name="Equation" r:id="rId3" imgW="1625600" imgH="228600" progId="Equation.3">
                    <p:embed/>
                  </p:oleObj>
                </mc:Choice>
                <mc:Fallback>
                  <p:oleObj name="Equation" r:id="rId3" imgW="1625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6624" y="3032441"/>
                          <a:ext cx="4491719" cy="662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1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6213671" y="3091825"/>
            <a:ext cx="2818631" cy="605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3" name="Equation" r:id="rId5" imgW="990170" imgH="215806" progId="Equation.3">
                    <p:embed/>
                  </p:oleObj>
                </mc:Choice>
                <mc:Fallback>
                  <p:oleObj name="Equation" r:id="rId5" imgW="990170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3671" y="3091825"/>
                          <a:ext cx="2818631" cy="6057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 11"/>
          <p:cNvGrpSpPr/>
          <p:nvPr/>
        </p:nvGrpSpPr>
        <p:grpSpPr>
          <a:xfrm>
            <a:off x="2507797" y="4405314"/>
            <a:ext cx="7627600" cy="716733"/>
            <a:chOff x="1012825" y="4405313"/>
            <a:chExt cx="7627600" cy="716733"/>
          </a:xfrm>
        </p:grpSpPr>
        <p:graphicFrame>
          <p:nvGraphicFramePr>
            <p:cNvPr id="19460" name="Object 4"/>
            <p:cNvGraphicFramePr>
              <a:graphicFrameLocks noChangeAspect="1"/>
            </p:cNvGraphicFramePr>
            <p:nvPr/>
          </p:nvGraphicFramePr>
          <p:xfrm>
            <a:off x="1012825" y="4405313"/>
            <a:ext cx="4067175" cy="684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4" name="Equation" r:id="rId7" imgW="1358900" imgH="228600" progId="Equation.3">
                    <p:embed/>
                  </p:oleObj>
                </mc:Choice>
                <mc:Fallback>
                  <p:oleObj name="Equation" r:id="rId7" imgW="13589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2825" y="4405313"/>
                          <a:ext cx="4067175" cy="684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2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6208947" y="4455888"/>
            <a:ext cx="2431478" cy="666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5" name="Equation" r:id="rId9" imgW="812520" imgH="228600" progId="Equation.3">
                    <p:embed/>
                  </p:oleObj>
                </mc:Choice>
                <mc:Fallback>
                  <p:oleObj name="Equation" r:id="rId9" imgW="8125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8947" y="4455888"/>
                          <a:ext cx="2431478" cy="6661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upp 9"/>
          <p:cNvGrpSpPr/>
          <p:nvPr/>
        </p:nvGrpSpPr>
        <p:grpSpPr>
          <a:xfrm>
            <a:off x="2478088" y="1638301"/>
            <a:ext cx="7296150" cy="671513"/>
            <a:chOff x="954088" y="1638300"/>
            <a:chExt cx="7296150" cy="671513"/>
          </a:xfrm>
        </p:grpSpPr>
        <p:graphicFrame>
          <p:nvGraphicFramePr>
            <p:cNvPr id="19458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954088" y="1638300"/>
            <a:ext cx="4851626" cy="671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6" name="Equation" r:id="rId11" imgW="1587500" imgH="228600" progId="Equation.3">
                    <p:embed/>
                  </p:oleObj>
                </mc:Choice>
                <mc:Fallback>
                  <p:oleObj name="Equation" r:id="rId11" imgW="1587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4088" y="1638300"/>
                          <a:ext cx="4851626" cy="671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3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6415088" y="1638300"/>
            <a:ext cx="1835150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7" name="Equation" r:id="rId13" imgW="660240" imgH="241200" progId="">
                    <p:embed/>
                  </p:oleObj>
                </mc:Choice>
                <mc:Fallback>
                  <p:oleObj name="Equation" r:id="rId13" imgW="660240" imgH="241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5088" y="1638300"/>
                          <a:ext cx="1835150" cy="660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11"/>
          <p:cNvGrpSpPr/>
          <p:nvPr/>
        </p:nvGrpSpPr>
        <p:grpSpPr>
          <a:xfrm>
            <a:off x="2514600" y="2339976"/>
            <a:ext cx="7783022" cy="944671"/>
            <a:chOff x="990600" y="2005505"/>
            <a:chExt cx="7783022" cy="944671"/>
          </a:xfrm>
        </p:grpSpPr>
        <p:graphicFrame>
          <p:nvGraphicFramePr>
            <p:cNvPr id="3" name="Object 3"/>
            <p:cNvGraphicFramePr>
              <a:graphicFrameLocks noChangeAspect="1"/>
            </p:cNvGraphicFramePr>
            <p:nvPr/>
          </p:nvGraphicFramePr>
          <p:xfrm>
            <a:off x="3825875" y="2005505"/>
            <a:ext cx="1682750" cy="569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4" name="Equation" r:id="rId3" imgW="672808" imgH="228501" progId="Equation.3">
                    <p:embed/>
                  </p:oleObj>
                </mc:Choice>
                <mc:Fallback>
                  <p:oleObj name="Equation" r:id="rId3" imgW="67280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5875" y="2005505"/>
                          <a:ext cx="1682750" cy="569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990600" y="2057624"/>
              <a:ext cx="7783022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Reaction (1)											(1)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upp 12"/>
          <p:cNvGrpSpPr/>
          <p:nvPr/>
        </p:nvGrpSpPr>
        <p:grpSpPr>
          <a:xfrm>
            <a:off x="2514600" y="3391020"/>
            <a:ext cx="7783022" cy="892552"/>
            <a:chOff x="990600" y="2844866"/>
            <a:chExt cx="7783022" cy="892552"/>
          </a:xfrm>
        </p:grpSpPr>
        <p:graphicFrame>
          <p:nvGraphicFramePr>
            <p:cNvPr id="4" name="Object 4"/>
            <p:cNvGraphicFramePr>
              <a:graphicFrameLocks noChangeAspect="1"/>
            </p:cNvGraphicFramePr>
            <p:nvPr/>
          </p:nvGraphicFramePr>
          <p:xfrm>
            <a:off x="3819303" y="2859034"/>
            <a:ext cx="2301875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5" name="Equation" r:id="rId5" imgW="990170" imgH="215806" progId="Equation.3">
                    <p:embed/>
                  </p:oleObj>
                </mc:Choice>
                <mc:Fallback>
                  <p:oleObj name="Equation" r:id="rId5" imgW="990170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9303" y="2859034"/>
                          <a:ext cx="2301875" cy="504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990600" y="2844866"/>
              <a:ext cx="7783022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Reaction (2)											(2)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upp 13"/>
          <p:cNvGrpSpPr/>
          <p:nvPr/>
        </p:nvGrpSpPr>
        <p:grpSpPr>
          <a:xfrm>
            <a:off x="2515431" y="4397619"/>
            <a:ext cx="7782191" cy="892552"/>
            <a:chOff x="990599" y="3378266"/>
            <a:chExt cx="7782191" cy="892552"/>
          </a:xfrm>
        </p:grpSpPr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3894894" y="3425647"/>
            <a:ext cx="1909989" cy="532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6" name="Equation" r:id="rId7" imgW="812447" imgH="228501" progId="Equation.3">
                    <p:embed/>
                  </p:oleObj>
                </mc:Choice>
                <mc:Fallback>
                  <p:oleObj name="Equation" r:id="rId7" imgW="812447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4894" y="3425647"/>
                          <a:ext cx="1909989" cy="532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ktangel 9"/>
            <p:cNvSpPr/>
            <p:nvPr/>
          </p:nvSpPr>
          <p:spPr>
            <a:xfrm>
              <a:off x="990599" y="3378266"/>
              <a:ext cx="7782191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Reaction (3)											(3)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upp 14"/>
          <p:cNvGrpSpPr/>
          <p:nvPr/>
        </p:nvGrpSpPr>
        <p:grpSpPr>
          <a:xfrm>
            <a:off x="2515430" y="5575581"/>
            <a:ext cx="6811192" cy="635000"/>
            <a:chOff x="936625" y="5445988"/>
            <a:chExt cx="6811192" cy="635000"/>
          </a:xfrm>
        </p:grpSpPr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3754001" y="5445988"/>
            <a:ext cx="3993816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7" name="Equation" r:id="rId9" imgW="1409700" imgH="228600" progId="Equation.3">
                    <p:embed/>
                  </p:oleObj>
                </mc:Choice>
                <mc:Fallback>
                  <p:oleObj name="Equation" r:id="rId9" imgW="14097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4001" y="5445988"/>
                          <a:ext cx="3993816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ktangel 10"/>
            <p:cNvSpPr/>
            <p:nvPr/>
          </p:nvSpPr>
          <p:spPr>
            <a:xfrm>
              <a:off x="936625" y="5504044"/>
              <a:ext cx="26228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Relative </a:t>
              </a:r>
              <a:r>
                <a:rPr lang="en-US" sz="2800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Rates</a:t>
              </a:r>
              <a:r>
                <a:rPr lang="en-US" sz="2800" dirty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:</a:t>
              </a:r>
              <a:endParaRPr lang="sv-SE" sz="2800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ektangel 18"/>
          <p:cNvSpPr/>
          <p:nvPr/>
        </p:nvSpPr>
        <p:spPr>
          <a:xfrm>
            <a:off x="2515431" y="5052360"/>
            <a:ext cx="7745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ea typeface="Arial" charset="0"/>
                <a:cs typeface="Arial" pitchFamily="34" charset="0"/>
              </a:rPr>
              <a:t>But C*</a:t>
            </a:r>
            <a:r>
              <a:rPr lang="en-US" sz="2800" baseline="-25000" dirty="0">
                <a:latin typeface="Arial" pitchFamily="34" charset="0"/>
                <a:ea typeface="Arial" charset="0"/>
                <a:cs typeface="Arial" pitchFamily="34" charset="0"/>
              </a:rPr>
              <a:t>A</a:t>
            </a:r>
            <a:r>
              <a:rPr lang="en-US" sz="2800" dirty="0">
                <a:latin typeface="Arial" pitchFamily="34" charset="0"/>
                <a:ea typeface="Arial" charset="0"/>
                <a:cs typeface="Arial" pitchFamily="34" charset="0"/>
              </a:rPr>
              <a:t> cannot be measured since it is so small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ate Laws: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ktangel 18"/>
          <p:cNvSpPr/>
          <p:nvPr/>
        </p:nvSpPr>
        <p:spPr>
          <a:xfrm>
            <a:off x="2515431" y="1534559"/>
            <a:ext cx="3497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ea typeface="Arial" charset="0"/>
                <a:cs typeface="Arial" pitchFamily="34" charset="0"/>
              </a:rPr>
              <a:t>k</a:t>
            </a:r>
            <a:r>
              <a:rPr lang="en-US" sz="2800" baseline="-25000" dirty="0">
                <a:latin typeface="Arial" pitchFamily="34" charset="0"/>
                <a:ea typeface="Arial" charset="0"/>
                <a:cs typeface="Arial" pitchFamily="34" charset="0"/>
              </a:rPr>
              <a:t>3 </a:t>
            </a:r>
            <a:r>
              <a:rPr lang="en-US" sz="2800" dirty="0">
                <a:latin typeface="Arial" pitchFamily="34" charset="0"/>
                <a:ea typeface="Arial" charset="0"/>
                <a:cs typeface="Arial" pitchFamily="34" charset="0"/>
              </a:rPr>
              <a:t>is defined </a:t>
            </a:r>
            <a:r>
              <a:rPr lang="en-US" sz="2800" dirty="0" err="1">
                <a:latin typeface="Arial" pitchFamily="34" charset="0"/>
                <a:ea typeface="Arial" charset="0"/>
                <a:cs typeface="Arial" pitchFamily="34" charset="0"/>
              </a:rPr>
              <a:t>w.r.t</a:t>
            </a:r>
            <a:r>
              <a:rPr lang="en-US" sz="2800" dirty="0">
                <a:latin typeface="Arial" pitchFamily="34" charset="0"/>
                <a:ea typeface="Arial" charset="0"/>
                <a:cs typeface="Arial" pitchFamily="34" charset="0"/>
              </a:rPr>
              <a:t>.  A*</a:t>
            </a:r>
          </a:p>
        </p:txBody>
      </p:sp>
    </p:spTree>
    <p:extLst>
      <p:ext uri="{BB962C8B-B14F-4D97-AF65-F5344CB8AC3E}">
        <p14:creationId xmlns:p14="http://schemas.microsoft.com/office/powerpoint/2010/main" val="6407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1274</Words>
  <Application>Microsoft Office PowerPoint</Application>
  <PresentationFormat>Custom</PresentationFormat>
  <Paragraphs>297</Paragraphs>
  <Slides>55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Office Theme</vt:lpstr>
      <vt:lpstr>Equation</vt:lpstr>
      <vt:lpstr>Document</vt:lpstr>
      <vt:lpstr>PowerPoint Presentation</vt:lpstr>
      <vt:lpstr>PowerPoint Presentation</vt:lpstr>
      <vt:lpstr>PowerPoint Presentation</vt:lpstr>
      <vt:lpstr>Active Intermediates and PSSH</vt:lpstr>
      <vt:lpstr>Active Intermediates and PSSH</vt:lpstr>
      <vt:lpstr>Example</vt:lpstr>
      <vt:lpstr>Example</vt:lpstr>
      <vt:lpstr>Example - Solution</vt:lpstr>
      <vt:lpstr>Rate Laws: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Active Intermediates/Free Radicals  and PSSH</vt:lpstr>
      <vt:lpstr>PowerPoint Presentation</vt:lpstr>
      <vt:lpstr>Define k with respect to NO3*</vt:lpstr>
      <vt:lpstr>PowerPoint Presentation</vt:lpstr>
      <vt:lpstr>Pseudo Steady State Hypothesis (PSSH)</vt:lpstr>
      <vt:lpstr>Pseudo Steady State Hypothesis (PSSH)</vt:lpstr>
      <vt:lpstr>Pseudo Steady State Hypothesis (PSSH)</vt:lpstr>
      <vt:lpstr>PowerPoint Presentation</vt:lpstr>
      <vt:lpstr>Active Intermediates and PSSH</vt:lpstr>
      <vt:lpstr>Active Intermediates and PSSH</vt:lpstr>
      <vt:lpstr>Enzymes</vt:lpstr>
      <vt:lpstr>Enzymes</vt:lpstr>
      <vt:lpstr>Enzymes - Urease </vt:lpstr>
      <vt:lpstr>Enzymes - Michaelis-Menten Kinetics</vt:lpstr>
      <vt:lpstr>Enzymes - Michaelis-Menten Kinetics</vt:lpstr>
      <vt:lpstr>Enzymes - Michaelis-Menten Kinetics</vt:lpstr>
      <vt:lpstr>Enzymes - Michaelis-Menten Kinetics</vt:lpstr>
      <vt:lpstr>Enzymes - Michaelis-Menten Kinetics</vt:lpstr>
      <vt:lpstr>Types of Enzyme Inhibition</vt:lpstr>
      <vt:lpstr>Competitive Inhibition</vt:lpstr>
      <vt:lpstr>Competitive Inhibition</vt:lpstr>
      <vt:lpstr>Competitive Inhibition</vt:lpstr>
      <vt:lpstr>Competitive Inhibition</vt:lpstr>
      <vt:lpstr>Competitive Inhibition</vt:lpstr>
      <vt:lpstr>Uncompetitive Inhibition</vt:lpstr>
      <vt:lpstr>Uncompetitive Inhibition</vt:lpstr>
      <vt:lpstr>Adding (1) and (2)</vt:lpstr>
      <vt:lpstr>Uncompetitive Inhibition</vt:lpstr>
      <vt:lpstr>Uncompetitive Inhibition</vt:lpstr>
      <vt:lpstr>Non-competitive Inhibition</vt:lpstr>
      <vt:lpstr>Non-competitive Inhibition</vt:lpstr>
      <vt:lpstr>Summary: Types of Enzyme Inhibition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amazzon</cp:lastModifiedBy>
  <cp:revision>22</cp:revision>
  <dcterms:created xsi:type="dcterms:W3CDTF">2018-12-03T12:03:58Z</dcterms:created>
  <dcterms:modified xsi:type="dcterms:W3CDTF">2018-12-03T21:34:54Z</dcterms:modified>
</cp:coreProperties>
</file>